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5" r:id="rId1"/>
  </p:sldMasterIdLst>
  <p:handoutMasterIdLst>
    <p:handoutMasterId r:id="rId55"/>
  </p:handoutMasterIdLst>
  <p:sldIdLst>
    <p:sldId id="371" r:id="rId2"/>
    <p:sldId id="372" r:id="rId3"/>
    <p:sldId id="541" r:id="rId4"/>
    <p:sldId id="523" r:id="rId5"/>
    <p:sldId id="485" r:id="rId6"/>
    <p:sldId id="488" r:id="rId7"/>
    <p:sldId id="489" r:id="rId8"/>
    <p:sldId id="549" r:id="rId9"/>
    <p:sldId id="490" r:id="rId10"/>
    <p:sldId id="491" r:id="rId11"/>
    <p:sldId id="542" r:id="rId12"/>
    <p:sldId id="502" r:id="rId13"/>
    <p:sldId id="503" r:id="rId14"/>
    <p:sldId id="551" r:id="rId15"/>
    <p:sldId id="552" r:id="rId16"/>
    <p:sldId id="550" r:id="rId17"/>
    <p:sldId id="504" r:id="rId18"/>
    <p:sldId id="494" r:id="rId19"/>
    <p:sldId id="495" r:id="rId20"/>
    <p:sldId id="496" r:id="rId21"/>
    <p:sldId id="514" r:id="rId22"/>
    <p:sldId id="543" r:id="rId23"/>
    <p:sldId id="498" r:id="rId24"/>
    <p:sldId id="499" r:id="rId25"/>
    <p:sldId id="441" r:id="rId26"/>
    <p:sldId id="509" r:id="rId27"/>
    <p:sldId id="544" r:id="rId28"/>
    <p:sldId id="307" r:id="rId29"/>
    <p:sldId id="548" r:id="rId30"/>
    <p:sldId id="553" r:id="rId31"/>
    <p:sldId id="363" r:id="rId32"/>
    <p:sldId id="356" r:id="rId33"/>
    <p:sldId id="287" r:id="rId34"/>
    <p:sldId id="459" r:id="rId35"/>
    <p:sldId id="466" r:id="rId36"/>
    <p:sldId id="463" r:id="rId37"/>
    <p:sldId id="294" r:id="rId38"/>
    <p:sldId id="281" r:id="rId39"/>
    <p:sldId id="512" r:id="rId40"/>
    <p:sldId id="419" r:id="rId41"/>
    <p:sldId id="513" r:id="rId42"/>
    <p:sldId id="545" r:id="rId43"/>
    <p:sldId id="455" r:id="rId44"/>
    <p:sldId id="519" r:id="rId45"/>
    <p:sldId id="540" r:id="rId46"/>
    <p:sldId id="454" r:id="rId47"/>
    <p:sldId id="520" r:id="rId48"/>
    <p:sldId id="539" r:id="rId49"/>
    <p:sldId id="453" r:id="rId50"/>
    <p:sldId id="521" r:id="rId51"/>
    <p:sldId id="522" r:id="rId52"/>
    <p:sldId id="547" r:id="rId53"/>
    <p:sldId id="265" r:id="rId54"/>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Garamond" pitchFamily="18" charset="0"/>
        <a:ea typeface="宋体" charset="-122"/>
        <a:cs typeface="+mn-cs"/>
      </a:defRPr>
    </a:lvl1pPr>
    <a:lvl2pPr marL="457200" algn="l" rtl="0" fontAlgn="base">
      <a:spcBef>
        <a:spcPct val="0"/>
      </a:spcBef>
      <a:spcAft>
        <a:spcPct val="0"/>
      </a:spcAft>
      <a:defRPr kern="1200">
        <a:solidFill>
          <a:schemeClr val="tx1"/>
        </a:solidFill>
        <a:latin typeface="Garamond" pitchFamily="18" charset="0"/>
        <a:ea typeface="宋体" charset="-122"/>
        <a:cs typeface="+mn-cs"/>
      </a:defRPr>
    </a:lvl2pPr>
    <a:lvl3pPr marL="914400" algn="l" rtl="0" fontAlgn="base">
      <a:spcBef>
        <a:spcPct val="0"/>
      </a:spcBef>
      <a:spcAft>
        <a:spcPct val="0"/>
      </a:spcAft>
      <a:defRPr kern="1200">
        <a:solidFill>
          <a:schemeClr val="tx1"/>
        </a:solidFill>
        <a:latin typeface="Garamond" pitchFamily="18" charset="0"/>
        <a:ea typeface="宋体" charset="-122"/>
        <a:cs typeface="+mn-cs"/>
      </a:defRPr>
    </a:lvl3pPr>
    <a:lvl4pPr marL="1371600" algn="l" rtl="0" fontAlgn="base">
      <a:spcBef>
        <a:spcPct val="0"/>
      </a:spcBef>
      <a:spcAft>
        <a:spcPct val="0"/>
      </a:spcAft>
      <a:defRPr kern="1200">
        <a:solidFill>
          <a:schemeClr val="tx1"/>
        </a:solidFill>
        <a:latin typeface="Garamond" pitchFamily="18" charset="0"/>
        <a:ea typeface="宋体" charset="-122"/>
        <a:cs typeface="+mn-cs"/>
      </a:defRPr>
    </a:lvl4pPr>
    <a:lvl5pPr marL="1828800" algn="l" rtl="0" fontAlgn="base">
      <a:spcBef>
        <a:spcPct val="0"/>
      </a:spcBef>
      <a:spcAft>
        <a:spcPct val="0"/>
      </a:spcAft>
      <a:defRPr kern="1200">
        <a:solidFill>
          <a:schemeClr val="tx1"/>
        </a:solidFill>
        <a:latin typeface="Garamond" pitchFamily="18" charset="0"/>
        <a:ea typeface="宋体" charset="-122"/>
        <a:cs typeface="+mn-cs"/>
      </a:defRPr>
    </a:lvl5pPr>
    <a:lvl6pPr marL="2286000" algn="l" defTabSz="914400" rtl="0" eaLnBrk="1" latinLnBrk="0" hangingPunct="1">
      <a:defRPr kern="1200">
        <a:solidFill>
          <a:schemeClr val="tx1"/>
        </a:solidFill>
        <a:latin typeface="Garamond" pitchFamily="18" charset="0"/>
        <a:ea typeface="宋体" charset="-122"/>
        <a:cs typeface="+mn-cs"/>
      </a:defRPr>
    </a:lvl6pPr>
    <a:lvl7pPr marL="2743200" algn="l" defTabSz="914400" rtl="0" eaLnBrk="1" latinLnBrk="0" hangingPunct="1">
      <a:defRPr kern="1200">
        <a:solidFill>
          <a:schemeClr val="tx1"/>
        </a:solidFill>
        <a:latin typeface="Garamond" pitchFamily="18" charset="0"/>
        <a:ea typeface="宋体" charset="-122"/>
        <a:cs typeface="+mn-cs"/>
      </a:defRPr>
    </a:lvl7pPr>
    <a:lvl8pPr marL="3200400" algn="l" defTabSz="914400" rtl="0" eaLnBrk="1" latinLnBrk="0" hangingPunct="1">
      <a:defRPr kern="1200">
        <a:solidFill>
          <a:schemeClr val="tx1"/>
        </a:solidFill>
        <a:latin typeface="Garamond" pitchFamily="18" charset="0"/>
        <a:ea typeface="宋体" charset="-122"/>
        <a:cs typeface="+mn-cs"/>
      </a:defRPr>
    </a:lvl8pPr>
    <a:lvl9pPr marL="3657600" algn="l" defTabSz="914400" rtl="0" eaLnBrk="1" latinLnBrk="0" hangingPunct="1">
      <a:defRPr kern="1200">
        <a:solidFill>
          <a:schemeClr val="tx1"/>
        </a:solidFill>
        <a:latin typeface="Garamond" pitchFamily="18"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151001"/>
    <a:srgbClr val="FFFFFF"/>
    <a:srgbClr val="FFFF00"/>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1022" autoAdjust="0"/>
    <p:restoredTop sz="78832" autoAdjust="0"/>
  </p:normalViewPr>
  <p:slideViewPr>
    <p:cSldViewPr>
      <p:cViewPr varScale="1">
        <p:scale>
          <a:sx n="83" d="100"/>
          <a:sy n="83" d="100"/>
        </p:scale>
        <p:origin x="-57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11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宋体" pitchFamily="2" charset="-122"/>
              </a:defRPr>
            </a:lvl1pPr>
          </a:lstStyle>
          <a:p>
            <a:pPr>
              <a:defRPr/>
            </a:pPr>
            <a:endParaRPr lang="en-US" altLang="zh-CN"/>
          </a:p>
        </p:txBody>
      </p:sp>
      <p:sp>
        <p:nvSpPr>
          <p:cNvPr id="22118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宋体" pitchFamily="2" charset="-122"/>
              </a:defRPr>
            </a:lvl1pPr>
          </a:lstStyle>
          <a:p>
            <a:pPr>
              <a:defRPr/>
            </a:pPr>
            <a:endParaRPr lang="en-US" altLang="zh-CN"/>
          </a:p>
        </p:txBody>
      </p:sp>
      <p:sp>
        <p:nvSpPr>
          <p:cNvPr id="22118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宋体" pitchFamily="2" charset="-122"/>
              </a:defRPr>
            </a:lvl1pPr>
          </a:lstStyle>
          <a:p>
            <a:pPr>
              <a:defRPr/>
            </a:pPr>
            <a:endParaRPr lang="en-US" altLang="zh-CN"/>
          </a:p>
        </p:txBody>
      </p:sp>
      <p:sp>
        <p:nvSpPr>
          <p:cNvPr id="22118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ea typeface="宋体" pitchFamily="2" charset="-122"/>
              </a:defRPr>
            </a:lvl1pPr>
          </a:lstStyle>
          <a:p>
            <a:pPr>
              <a:defRPr/>
            </a:pPr>
            <a:fld id="{96470B46-62B9-44D8-8D75-3B39CE2243F7}"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4" name="Group 49"/>
          <p:cNvGrpSpPr>
            <a:grpSpLocks/>
          </p:cNvGrpSpPr>
          <p:nvPr/>
        </p:nvGrpSpPr>
        <p:grpSpPr bwMode="auto">
          <a:xfrm>
            <a:off x="0" y="0"/>
            <a:ext cx="8805863" cy="6858000"/>
            <a:chOff x="0" y="0"/>
            <a:chExt cx="5547" cy="4320"/>
          </a:xfrm>
        </p:grpSpPr>
        <p:grpSp>
          <p:nvGrpSpPr>
            <p:cNvPr id="5" name="Group 3"/>
            <p:cNvGrpSpPr>
              <a:grpSpLocks/>
            </p:cNvGrpSpPr>
            <p:nvPr/>
          </p:nvGrpSpPr>
          <p:grpSpPr bwMode="auto">
            <a:xfrm rot="-215207">
              <a:off x="3688" y="232"/>
              <a:ext cx="1860" cy="3631"/>
              <a:chOff x="3006" y="772"/>
              <a:chExt cx="1860" cy="3631"/>
            </a:xfrm>
          </p:grpSpPr>
          <p:sp>
            <p:nvSpPr>
              <p:cNvPr id="39" name="Freeform 4"/>
              <p:cNvSpPr>
                <a:spLocks/>
              </p:cNvSpPr>
              <p:nvPr/>
            </p:nvSpPr>
            <p:spPr bwMode="ltGray">
              <a:xfrm rot="12185230" flipV="1">
                <a:off x="3533" y="771"/>
                <a:ext cx="1333" cy="1485"/>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2"/>
              </a:solidFill>
              <a:ln w="9525">
                <a:noFill/>
                <a:round/>
                <a:headEnd/>
                <a:tailEnd/>
              </a:ln>
            </p:spPr>
            <p:txBody>
              <a:bodyPr/>
              <a:lstStyle/>
              <a:p>
                <a:pPr eaLnBrk="0" hangingPunct="0">
                  <a:defRPr/>
                </a:pPr>
                <a:endParaRPr lang="zh-CN" altLang="en-US"/>
              </a:p>
            </p:txBody>
          </p:sp>
          <p:sp>
            <p:nvSpPr>
              <p:cNvPr id="40" name="Freeform 5"/>
              <p:cNvSpPr>
                <a:spLocks/>
              </p:cNvSpPr>
              <p:nvPr/>
            </p:nvSpPr>
            <p:spPr bwMode="ltGray">
              <a:xfrm rot="12185230" flipV="1">
                <a:off x="4028" y="1798"/>
                <a:ext cx="571" cy="531"/>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2"/>
              </a:solidFill>
              <a:ln w="9525">
                <a:noFill/>
                <a:round/>
                <a:headEnd/>
                <a:tailEnd/>
              </a:ln>
            </p:spPr>
            <p:txBody>
              <a:bodyPr/>
              <a:lstStyle/>
              <a:p>
                <a:pPr eaLnBrk="0" hangingPunct="0">
                  <a:defRPr/>
                </a:pPr>
                <a:endParaRPr lang="zh-CN" altLang="en-US"/>
              </a:p>
            </p:txBody>
          </p:sp>
          <p:sp>
            <p:nvSpPr>
              <p:cNvPr id="41" name="Freeform 6"/>
              <p:cNvSpPr>
                <a:spLocks/>
              </p:cNvSpPr>
              <p:nvPr/>
            </p:nvSpPr>
            <p:spPr bwMode="ltGray">
              <a:xfrm rot="12185230" flipV="1">
                <a:off x="3636" y="2160"/>
                <a:ext cx="277" cy="249"/>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2"/>
              </a:solidFill>
              <a:ln w="9525">
                <a:noFill/>
                <a:round/>
                <a:headEnd/>
                <a:tailEnd/>
              </a:ln>
            </p:spPr>
            <p:txBody>
              <a:bodyPr/>
              <a:lstStyle/>
              <a:p>
                <a:pPr eaLnBrk="0" hangingPunct="0">
                  <a:defRPr/>
                </a:pPr>
                <a:endParaRPr lang="zh-CN" altLang="en-US"/>
              </a:p>
            </p:txBody>
          </p:sp>
          <p:sp>
            <p:nvSpPr>
              <p:cNvPr id="42" name="Freeform 7"/>
              <p:cNvSpPr>
                <a:spLocks/>
              </p:cNvSpPr>
              <p:nvPr/>
            </p:nvSpPr>
            <p:spPr bwMode="ltGray">
              <a:xfrm rot="12185230" flipV="1">
                <a:off x="3977" y="970"/>
                <a:ext cx="245" cy="34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2"/>
              </a:solidFill>
              <a:ln w="9525">
                <a:noFill/>
                <a:round/>
                <a:headEnd/>
                <a:tailEnd/>
              </a:ln>
            </p:spPr>
            <p:txBody>
              <a:bodyPr/>
              <a:lstStyle/>
              <a:p>
                <a:pPr eaLnBrk="0" hangingPunct="0">
                  <a:defRPr/>
                </a:pPr>
                <a:endParaRPr lang="zh-CN" altLang="en-US"/>
              </a:p>
            </p:txBody>
          </p:sp>
          <p:sp>
            <p:nvSpPr>
              <p:cNvPr id="43" name="Freeform 8"/>
              <p:cNvSpPr>
                <a:spLocks/>
              </p:cNvSpPr>
              <p:nvPr/>
            </p:nvSpPr>
            <p:spPr bwMode="ltGray">
              <a:xfrm rot="12185230" flipV="1">
                <a:off x="3838" y="2207"/>
                <a:ext cx="103" cy="209"/>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2"/>
              </a:solidFill>
              <a:ln w="9525">
                <a:noFill/>
                <a:round/>
                <a:headEnd/>
                <a:tailEnd/>
              </a:ln>
            </p:spPr>
            <p:txBody>
              <a:bodyPr/>
              <a:lstStyle/>
              <a:p>
                <a:pPr eaLnBrk="0" hangingPunct="0">
                  <a:defRPr/>
                </a:pPr>
                <a:endParaRPr lang="zh-CN" altLang="en-US"/>
              </a:p>
            </p:txBody>
          </p:sp>
          <p:sp>
            <p:nvSpPr>
              <p:cNvPr id="44" name="Freeform 9"/>
              <p:cNvSpPr>
                <a:spLocks/>
              </p:cNvSpPr>
              <p:nvPr/>
            </p:nvSpPr>
            <p:spPr bwMode="ltGray">
              <a:xfrm rot="12185230" flipV="1">
                <a:off x="3888" y="1321"/>
                <a:ext cx="120" cy="90"/>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2"/>
              </a:solidFill>
              <a:ln w="9525">
                <a:noFill/>
                <a:round/>
                <a:headEnd/>
                <a:tailEnd/>
              </a:ln>
            </p:spPr>
            <p:txBody>
              <a:bodyPr/>
              <a:lstStyle/>
              <a:p>
                <a:pPr eaLnBrk="0" hangingPunct="0">
                  <a:defRPr/>
                </a:pPr>
                <a:endParaRPr lang="zh-CN" altLang="en-US"/>
              </a:p>
            </p:txBody>
          </p:sp>
          <p:sp>
            <p:nvSpPr>
              <p:cNvPr id="45" name="Freeform 10"/>
              <p:cNvSpPr>
                <a:spLocks/>
              </p:cNvSpPr>
              <p:nvPr/>
            </p:nvSpPr>
            <p:spPr bwMode="ltGray">
              <a:xfrm rot="12185230" flipV="1">
                <a:off x="3005" y="2344"/>
                <a:ext cx="330" cy="2059"/>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2"/>
              </a:solidFill>
              <a:ln w="9525">
                <a:noFill/>
                <a:round/>
                <a:headEnd/>
                <a:tailEnd/>
              </a:ln>
            </p:spPr>
            <p:txBody>
              <a:bodyPr/>
              <a:lstStyle/>
              <a:p>
                <a:pPr eaLnBrk="0" hangingPunct="0">
                  <a:defRPr/>
                </a:pPr>
                <a:endParaRPr lang="zh-CN" altLang="en-US"/>
              </a:p>
            </p:txBody>
          </p:sp>
        </p:grpSp>
        <p:sp>
          <p:nvSpPr>
            <p:cNvPr id="6" name="Freeform 11"/>
            <p:cNvSpPr>
              <a:spLocks/>
            </p:cNvSpPr>
            <p:nvPr/>
          </p:nvSpPr>
          <p:spPr bwMode="ltGray">
            <a:xfrm rot="373331" flipH="1">
              <a:off x="22" y="1957"/>
              <a:ext cx="323" cy="649"/>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folHlink"/>
            </a:solidFill>
            <a:ln w="9525">
              <a:noFill/>
              <a:round/>
              <a:headEnd/>
              <a:tailEnd/>
            </a:ln>
          </p:spPr>
          <p:txBody>
            <a:bodyPr/>
            <a:lstStyle/>
            <a:p>
              <a:pPr eaLnBrk="0" hangingPunct="0">
                <a:defRPr/>
              </a:pPr>
              <a:endParaRPr lang="zh-CN" altLang="en-US"/>
            </a:p>
          </p:txBody>
        </p:sp>
        <p:sp>
          <p:nvSpPr>
            <p:cNvPr id="7" name="Freeform 12"/>
            <p:cNvSpPr>
              <a:spLocks/>
            </p:cNvSpPr>
            <p:nvPr/>
          </p:nvSpPr>
          <p:spPr bwMode="ltGray">
            <a:xfrm>
              <a:off x="168" y="1260"/>
              <a:ext cx="1259" cy="1532"/>
            </a:xfrm>
            <a:custGeom>
              <a:avLst/>
              <a:gdLst/>
              <a:ahLst/>
              <a:cxnLst>
                <a:cxn ang="0">
                  <a:pos x="891" y="1532"/>
                </a:cxn>
                <a:cxn ang="0">
                  <a:pos x="954" y="1452"/>
                </a:cxn>
                <a:cxn ang="0">
                  <a:pos x="1032" y="1338"/>
                </a:cxn>
                <a:cxn ang="0">
                  <a:pos x="1115" y="1188"/>
                </a:cxn>
                <a:cxn ang="0">
                  <a:pos x="1194" y="1023"/>
                </a:cxn>
                <a:cxn ang="0">
                  <a:pos x="1244" y="841"/>
                </a:cxn>
                <a:cxn ang="0">
                  <a:pos x="1259" y="647"/>
                </a:cxn>
                <a:cxn ang="0">
                  <a:pos x="1230" y="463"/>
                </a:cxn>
                <a:cxn ang="0">
                  <a:pos x="1140" y="294"/>
                </a:cxn>
                <a:cxn ang="0">
                  <a:pos x="1043" y="190"/>
                </a:cxn>
                <a:cxn ang="0">
                  <a:pos x="961" y="109"/>
                </a:cxn>
                <a:cxn ang="0">
                  <a:pos x="894" y="65"/>
                </a:cxn>
                <a:cxn ang="0">
                  <a:pos x="786" y="18"/>
                </a:cxn>
                <a:cxn ang="0">
                  <a:pos x="642" y="0"/>
                </a:cxn>
                <a:cxn ang="0">
                  <a:pos x="440" y="23"/>
                </a:cxn>
                <a:cxn ang="0">
                  <a:pos x="366" y="44"/>
                </a:cxn>
                <a:cxn ang="0">
                  <a:pos x="292" y="58"/>
                </a:cxn>
                <a:cxn ang="0">
                  <a:pos x="229" y="79"/>
                </a:cxn>
                <a:cxn ang="0">
                  <a:pos x="178" y="103"/>
                </a:cxn>
                <a:cxn ang="0">
                  <a:pos x="127" y="127"/>
                </a:cxn>
                <a:cxn ang="0">
                  <a:pos x="82" y="158"/>
                </a:cxn>
                <a:cxn ang="0">
                  <a:pos x="41" y="197"/>
                </a:cxn>
                <a:cxn ang="0">
                  <a:pos x="0" y="243"/>
                </a:cxn>
                <a:cxn ang="0">
                  <a:pos x="76" y="215"/>
                </a:cxn>
                <a:cxn ang="0">
                  <a:pos x="144" y="194"/>
                </a:cxn>
                <a:cxn ang="0">
                  <a:pos x="212" y="179"/>
                </a:cxn>
                <a:cxn ang="0">
                  <a:pos x="280" y="164"/>
                </a:cxn>
                <a:cxn ang="0">
                  <a:pos x="336" y="149"/>
                </a:cxn>
                <a:cxn ang="0">
                  <a:pos x="397" y="149"/>
                </a:cxn>
                <a:cxn ang="0">
                  <a:pos x="458" y="141"/>
                </a:cxn>
                <a:cxn ang="0">
                  <a:pos x="511" y="146"/>
                </a:cxn>
                <a:cxn ang="0">
                  <a:pos x="565" y="152"/>
                </a:cxn>
                <a:cxn ang="0">
                  <a:pos x="618" y="166"/>
                </a:cxn>
                <a:cxn ang="0">
                  <a:pos x="669" y="186"/>
                </a:cxn>
                <a:cxn ang="0">
                  <a:pos x="715" y="205"/>
                </a:cxn>
                <a:cxn ang="0">
                  <a:pos x="760" y="239"/>
                </a:cxn>
                <a:cxn ang="0">
                  <a:pos x="811" y="267"/>
                </a:cxn>
                <a:cxn ang="0">
                  <a:pos x="855" y="307"/>
                </a:cxn>
                <a:cxn ang="0">
                  <a:pos x="899" y="348"/>
                </a:cxn>
                <a:cxn ang="0">
                  <a:pos x="971" y="464"/>
                </a:cxn>
                <a:cxn ang="0">
                  <a:pos x="1016" y="606"/>
                </a:cxn>
                <a:cxn ang="0">
                  <a:pos x="1027" y="774"/>
                </a:cxn>
                <a:cxn ang="0">
                  <a:pos x="1022" y="939"/>
                </a:cxn>
                <a:cxn ang="0">
                  <a:pos x="1002" y="1117"/>
                </a:cxn>
                <a:cxn ang="0">
                  <a:pos x="966" y="1279"/>
                </a:cxn>
                <a:cxn ang="0">
                  <a:pos x="933" y="1421"/>
                </a:cxn>
                <a:cxn ang="0">
                  <a:pos x="891" y="1532"/>
                </a:cxn>
              </a:cxnLst>
              <a:rect l="0" t="0" r="r" b="b"/>
              <a:pathLst>
                <a:path w="1259" h="1532">
                  <a:moveTo>
                    <a:pt x="891" y="1532"/>
                  </a:moveTo>
                  <a:lnTo>
                    <a:pt x="954" y="1452"/>
                  </a:lnTo>
                  <a:lnTo>
                    <a:pt x="1032" y="1338"/>
                  </a:lnTo>
                  <a:lnTo>
                    <a:pt x="1115" y="1188"/>
                  </a:lnTo>
                  <a:lnTo>
                    <a:pt x="1194" y="1023"/>
                  </a:lnTo>
                  <a:lnTo>
                    <a:pt x="1244" y="841"/>
                  </a:lnTo>
                  <a:lnTo>
                    <a:pt x="1259" y="647"/>
                  </a:lnTo>
                  <a:lnTo>
                    <a:pt x="1230" y="463"/>
                  </a:lnTo>
                  <a:lnTo>
                    <a:pt x="1140" y="294"/>
                  </a:lnTo>
                  <a:lnTo>
                    <a:pt x="1043" y="190"/>
                  </a:lnTo>
                  <a:lnTo>
                    <a:pt x="961" y="109"/>
                  </a:lnTo>
                  <a:lnTo>
                    <a:pt x="894" y="65"/>
                  </a:lnTo>
                  <a:lnTo>
                    <a:pt x="786" y="18"/>
                  </a:lnTo>
                  <a:lnTo>
                    <a:pt x="642" y="0"/>
                  </a:lnTo>
                  <a:lnTo>
                    <a:pt x="440" y="23"/>
                  </a:lnTo>
                  <a:lnTo>
                    <a:pt x="366" y="44"/>
                  </a:lnTo>
                  <a:lnTo>
                    <a:pt x="292" y="58"/>
                  </a:lnTo>
                  <a:lnTo>
                    <a:pt x="229" y="79"/>
                  </a:lnTo>
                  <a:lnTo>
                    <a:pt x="178" y="103"/>
                  </a:lnTo>
                  <a:lnTo>
                    <a:pt x="127" y="127"/>
                  </a:lnTo>
                  <a:lnTo>
                    <a:pt x="82" y="158"/>
                  </a:lnTo>
                  <a:lnTo>
                    <a:pt x="41" y="197"/>
                  </a:lnTo>
                  <a:lnTo>
                    <a:pt x="0" y="243"/>
                  </a:lnTo>
                  <a:lnTo>
                    <a:pt x="76" y="215"/>
                  </a:lnTo>
                  <a:lnTo>
                    <a:pt x="144" y="194"/>
                  </a:lnTo>
                  <a:lnTo>
                    <a:pt x="212" y="179"/>
                  </a:lnTo>
                  <a:lnTo>
                    <a:pt x="280" y="164"/>
                  </a:lnTo>
                  <a:lnTo>
                    <a:pt x="336" y="149"/>
                  </a:lnTo>
                  <a:lnTo>
                    <a:pt x="397" y="149"/>
                  </a:lnTo>
                  <a:lnTo>
                    <a:pt x="458" y="141"/>
                  </a:lnTo>
                  <a:lnTo>
                    <a:pt x="511" y="146"/>
                  </a:lnTo>
                  <a:lnTo>
                    <a:pt x="565" y="152"/>
                  </a:lnTo>
                  <a:lnTo>
                    <a:pt x="618" y="166"/>
                  </a:lnTo>
                  <a:lnTo>
                    <a:pt x="669" y="186"/>
                  </a:lnTo>
                  <a:lnTo>
                    <a:pt x="715" y="205"/>
                  </a:lnTo>
                  <a:lnTo>
                    <a:pt x="760" y="239"/>
                  </a:lnTo>
                  <a:lnTo>
                    <a:pt x="811" y="267"/>
                  </a:lnTo>
                  <a:lnTo>
                    <a:pt x="855" y="307"/>
                  </a:lnTo>
                  <a:lnTo>
                    <a:pt x="899" y="348"/>
                  </a:lnTo>
                  <a:lnTo>
                    <a:pt x="971" y="464"/>
                  </a:lnTo>
                  <a:lnTo>
                    <a:pt x="1016" y="606"/>
                  </a:lnTo>
                  <a:lnTo>
                    <a:pt x="1027" y="774"/>
                  </a:lnTo>
                  <a:lnTo>
                    <a:pt x="1022" y="939"/>
                  </a:lnTo>
                  <a:lnTo>
                    <a:pt x="1002" y="1117"/>
                  </a:lnTo>
                  <a:lnTo>
                    <a:pt x="966" y="1279"/>
                  </a:lnTo>
                  <a:lnTo>
                    <a:pt x="933" y="1421"/>
                  </a:lnTo>
                  <a:lnTo>
                    <a:pt x="891" y="1532"/>
                  </a:lnTo>
                  <a:close/>
                </a:path>
              </a:pathLst>
            </a:custGeom>
            <a:solidFill>
              <a:schemeClr val="folHlink"/>
            </a:solidFill>
            <a:ln w="9525">
              <a:noFill/>
              <a:round/>
              <a:headEnd/>
              <a:tailEnd/>
            </a:ln>
          </p:spPr>
          <p:txBody>
            <a:bodyPr/>
            <a:lstStyle/>
            <a:p>
              <a:pPr eaLnBrk="0" hangingPunct="0">
                <a:defRPr/>
              </a:pPr>
              <a:endParaRPr lang="zh-CN" altLang="en-US"/>
            </a:p>
          </p:txBody>
        </p:sp>
        <p:sp>
          <p:nvSpPr>
            <p:cNvPr id="8" name="Freeform 13"/>
            <p:cNvSpPr>
              <a:spLocks/>
            </p:cNvSpPr>
            <p:nvPr/>
          </p:nvSpPr>
          <p:spPr bwMode="ltGray">
            <a:xfrm>
              <a:off x="0" y="2610"/>
              <a:ext cx="801" cy="459"/>
            </a:xfrm>
            <a:custGeom>
              <a:avLst/>
              <a:gdLst/>
              <a:ahLst/>
              <a:cxnLst>
                <a:cxn ang="0">
                  <a:pos x="0" y="0"/>
                </a:cxn>
                <a:cxn ang="0">
                  <a:pos x="37" y="69"/>
                </a:cxn>
                <a:cxn ang="0">
                  <a:pos x="68" y="132"/>
                </a:cxn>
                <a:cxn ang="0">
                  <a:pos x="110" y="188"/>
                </a:cxn>
                <a:cxn ang="0">
                  <a:pos x="149" y="229"/>
                </a:cxn>
                <a:cxn ang="0">
                  <a:pos x="192" y="278"/>
                </a:cxn>
                <a:cxn ang="0">
                  <a:pos x="250" y="314"/>
                </a:cxn>
                <a:cxn ang="0">
                  <a:pos x="308" y="336"/>
                </a:cxn>
                <a:cxn ang="0">
                  <a:pos x="365" y="365"/>
                </a:cxn>
                <a:cxn ang="0">
                  <a:pos x="430" y="381"/>
                </a:cxn>
                <a:cxn ang="0">
                  <a:pos x="501" y="390"/>
                </a:cxn>
                <a:cxn ang="0">
                  <a:pos x="573" y="392"/>
                </a:cxn>
                <a:cxn ang="0">
                  <a:pos x="646" y="381"/>
                </a:cxn>
                <a:cxn ang="0">
                  <a:pos x="726" y="362"/>
                </a:cxn>
                <a:cxn ang="0">
                  <a:pos x="801" y="335"/>
                </a:cxn>
                <a:cxn ang="0">
                  <a:pos x="731" y="377"/>
                </a:cxn>
                <a:cxn ang="0">
                  <a:pos x="662" y="404"/>
                </a:cxn>
                <a:cxn ang="0">
                  <a:pos x="594" y="432"/>
                </a:cxn>
                <a:cxn ang="0">
                  <a:pos x="532" y="445"/>
                </a:cxn>
                <a:cxn ang="0">
                  <a:pos x="471" y="459"/>
                </a:cxn>
                <a:cxn ang="0">
                  <a:pos x="411" y="458"/>
                </a:cxn>
                <a:cxn ang="0">
                  <a:pos x="350" y="458"/>
                </a:cxn>
                <a:cxn ang="0">
                  <a:pos x="291" y="450"/>
                </a:cxn>
                <a:cxn ang="0">
                  <a:pos x="244" y="436"/>
                </a:cxn>
                <a:cxn ang="0">
                  <a:pos x="192" y="415"/>
                </a:cxn>
                <a:cxn ang="0">
                  <a:pos x="145" y="394"/>
                </a:cxn>
                <a:cxn ang="0">
                  <a:pos x="100" y="373"/>
                </a:cxn>
                <a:cxn ang="0">
                  <a:pos x="60" y="347"/>
                </a:cxn>
                <a:cxn ang="0">
                  <a:pos x="0" y="294"/>
                </a:cxn>
                <a:cxn ang="0">
                  <a:pos x="0" y="0"/>
                </a:cxn>
              </a:cxnLst>
              <a:rect l="0" t="0" r="r" b="b"/>
              <a:pathLst>
                <a:path w="801" h="459">
                  <a:moveTo>
                    <a:pt x="0" y="0"/>
                  </a:moveTo>
                  <a:lnTo>
                    <a:pt x="37" y="69"/>
                  </a:lnTo>
                  <a:lnTo>
                    <a:pt x="68" y="132"/>
                  </a:lnTo>
                  <a:lnTo>
                    <a:pt x="110" y="188"/>
                  </a:lnTo>
                  <a:lnTo>
                    <a:pt x="149" y="229"/>
                  </a:lnTo>
                  <a:lnTo>
                    <a:pt x="192" y="278"/>
                  </a:lnTo>
                  <a:lnTo>
                    <a:pt x="250" y="314"/>
                  </a:lnTo>
                  <a:lnTo>
                    <a:pt x="308" y="336"/>
                  </a:lnTo>
                  <a:lnTo>
                    <a:pt x="365" y="365"/>
                  </a:lnTo>
                  <a:lnTo>
                    <a:pt x="430" y="381"/>
                  </a:lnTo>
                  <a:lnTo>
                    <a:pt x="501" y="390"/>
                  </a:lnTo>
                  <a:lnTo>
                    <a:pt x="573" y="392"/>
                  </a:lnTo>
                  <a:lnTo>
                    <a:pt x="646" y="381"/>
                  </a:lnTo>
                  <a:lnTo>
                    <a:pt x="726" y="362"/>
                  </a:lnTo>
                  <a:lnTo>
                    <a:pt x="801" y="335"/>
                  </a:lnTo>
                  <a:lnTo>
                    <a:pt x="731" y="377"/>
                  </a:lnTo>
                  <a:lnTo>
                    <a:pt x="662" y="404"/>
                  </a:lnTo>
                  <a:lnTo>
                    <a:pt x="594" y="432"/>
                  </a:lnTo>
                  <a:lnTo>
                    <a:pt x="532" y="445"/>
                  </a:lnTo>
                  <a:lnTo>
                    <a:pt x="471" y="459"/>
                  </a:lnTo>
                  <a:lnTo>
                    <a:pt x="411" y="458"/>
                  </a:lnTo>
                  <a:lnTo>
                    <a:pt x="350" y="458"/>
                  </a:lnTo>
                  <a:lnTo>
                    <a:pt x="291" y="450"/>
                  </a:lnTo>
                  <a:lnTo>
                    <a:pt x="244" y="436"/>
                  </a:lnTo>
                  <a:lnTo>
                    <a:pt x="192" y="415"/>
                  </a:lnTo>
                  <a:lnTo>
                    <a:pt x="145" y="394"/>
                  </a:lnTo>
                  <a:lnTo>
                    <a:pt x="100" y="373"/>
                  </a:lnTo>
                  <a:lnTo>
                    <a:pt x="60" y="347"/>
                  </a:lnTo>
                  <a:lnTo>
                    <a:pt x="0" y="294"/>
                  </a:lnTo>
                  <a:lnTo>
                    <a:pt x="0" y="0"/>
                  </a:lnTo>
                  <a:close/>
                </a:path>
              </a:pathLst>
            </a:custGeom>
            <a:solidFill>
              <a:schemeClr val="folHlink"/>
            </a:solidFill>
            <a:ln w="9525">
              <a:noFill/>
              <a:round/>
              <a:headEnd/>
              <a:tailEnd/>
            </a:ln>
          </p:spPr>
          <p:txBody>
            <a:bodyPr/>
            <a:lstStyle/>
            <a:p>
              <a:pPr eaLnBrk="0" hangingPunct="0">
                <a:defRPr/>
              </a:pPr>
              <a:endParaRPr lang="zh-CN" altLang="en-US"/>
            </a:p>
          </p:txBody>
        </p:sp>
        <p:sp>
          <p:nvSpPr>
            <p:cNvPr id="9" name="Freeform 14"/>
            <p:cNvSpPr>
              <a:spLocks/>
            </p:cNvSpPr>
            <p:nvPr/>
          </p:nvSpPr>
          <p:spPr bwMode="ltGray">
            <a:xfrm rot="373331" flipH="1">
              <a:off x="898" y="2855"/>
              <a:ext cx="354" cy="464"/>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folHlink"/>
            </a:solidFill>
            <a:ln w="9525">
              <a:noFill/>
              <a:round/>
              <a:headEnd/>
              <a:tailEnd/>
            </a:ln>
          </p:spPr>
          <p:txBody>
            <a:bodyPr/>
            <a:lstStyle/>
            <a:p>
              <a:pPr eaLnBrk="0" hangingPunct="0">
                <a:defRPr/>
              </a:pPr>
              <a:endParaRPr lang="zh-CN" altLang="en-US"/>
            </a:p>
          </p:txBody>
        </p:sp>
        <p:sp>
          <p:nvSpPr>
            <p:cNvPr id="10" name="Freeform 15"/>
            <p:cNvSpPr>
              <a:spLocks/>
            </p:cNvSpPr>
            <p:nvPr/>
          </p:nvSpPr>
          <p:spPr bwMode="ltGray">
            <a:xfrm rot="373331" flipH="1">
              <a:off x="799" y="2979"/>
              <a:ext cx="87" cy="274"/>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folHlink"/>
            </a:solidFill>
            <a:ln w="9525">
              <a:noFill/>
              <a:round/>
              <a:headEnd/>
              <a:tailEnd/>
            </a:ln>
          </p:spPr>
          <p:txBody>
            <a:bodyPr/>
            <a:lstStyle/>
            <a:p>
              <a:pPr eaLnBrk="0" hangingPunct="0">
                <a:defRPr/>
              </a:pPr>
              <a:endParaRPr lang="zh-CN" altLang="en-US"/>
            </a:p>
          </p:txBody>
        </p:sp>
        <p:sp>
          <p:nvSpPr>
            <p:cNvPr id="11" name="Freeform 16"/>
            <p:cNvSpPr>
              <a:spLocks/>
            </p:cNvSpPr>
            <p:nvPr/>
          </p:nvSpPr>
          <p:spPr bwMode="ltGray">
            <a:xfrm>
              <a:off x="1190" y="3273"/>
              <a:ext cx="1108" cy="1047"/>
            </a:xfrm>
            <a:custGeom>
              <a:avLst/>
              <a:gdLst/>
              <a:ahLst/>
              <a:cxnLst>
                <a:cxn ang="0">
                  <a:pos x="784" y="1047"/>
                </a:cxn>
                <a:cxn ang="0">
                  <a:pos x="692" y="1011"/>
                </a:cxn>
                <a:cxn ang="0">
                  <a:pos x="607" y="945"/>
                </a:cxn>
                <a:cxn ang="0">
                  <a:pos x="517" y="861"/>
                </a:cxn>
                <a:cxn ang="0">
                  <a:pos x="432" y="776"/>
                </a:cxn>
                <a:cxn ang="0">
                  <a:pos x="350" y="677"/>
                </a:cxn>
                <a:cxn ang="0">
                  <a:pos x="266" y="563"/>
                </a:cxn>
                <a:cxn ang="0">
                  <a:pos x="188" y="447"/>
                </a:cxn>
                <a:cxn ang="0">
                  <a:pos x="122" y="325"/>
                </a:cxn>
                <a:cxn ang="0">
                  <a:pos x="65" y="211"/>
                </a:cxn>
                <a:cxn ang="0">
                  <a:pos x="21" y="101"/>
                </a:cxn>
                <a:cxn ang="0">
                  <a:pos x="0" y="0"/>
                </a:cxn>
                <a:cxn ang="0">
                  <a:pos x="109" y="217"/>
                </a:cxn>
                <a:cxn ang="0">
                  <a:pos x="209" y="378"/>
                </a:cxn>
                <a:cxn ang="0">
                  <a:pos x="294" y="500"/>
                </a:cxn>
                <a:cxn ang="0">
                  <a:pos x="373" y="590"/>
                </a:cxn>
                <a:cxn ang="0">
                  <a:pos x="441" y="661"/>
                </a:cxn>
                <a:cxn ang="0">
                  <a:pos x="506" y="713"/>
                </a:cxn>
                <a:cxn ang="0">
                  <a:pos x="564" y="754"/>
                </a:cxn>
                <a:cxn ang="0">
                  <a:pos x="620" y="801"/>
                </a:cxn>
                <a:cxn ang="0">
                  <a:pos x="754" y="899"/>
                </a:cxn>
                <a:cxn ang="0">
                  <a:pos x="925" y="977"/>
                </a:cxn>
                <a:cxn ang="0">
                  <a:pos x="1108" y="1047"/>
                </a:cxn>
                <a:cxn ang="0">
                  <a:pos x="784" y="1047"/>
                </a:cxn>
              </a:cxnLst>
              <a:rect l="0" t="0" r="r" b="b"/>
              <a:pathLst>
                <a:path w="1108" h="1047">
                  <a:moveTo>
                    <a:pt x="784" y="1047"/>
                  </a:moveTo>
                  <a:lnTo>
                    <a:pt x="692" y="1011"/>
                  </a:lnTo>
                  <a:lnTo>
                    <a:pt x="607" y="945"/>
                  </a:lnTo>
                  <a:lnTo>
                    <a:pt x="517" y="861"/>
                  </a:lnTo>
                  <a:lnTo>
                    <a:pt x="432" y="776"/>
                  </a:lnTo>
                  <a:lnTo>
                    <a:pt x="350" y="677"/>
                  </a:lnTo>
                  <a:lnTo>
                    <a:pt x="266" y="563"/>
                  </a:lnTo>
                  <a:lnTo>
                    <a:pt x="188" y="447"/>
                  </a:lnTo>
                  <a:lnTo>
                    <a:pt x="122" y="325"/>
                  </a:lnTo>
                  <a:lnTo>
                    <a:pt x="65" y="211"/>
                  </a:lnTo>
                  <a:lnTo>
                    <a:pt x="21" y="101"/>
                  </a:lnTo>
                  <a:lnTo>
                    <a:pt x="0" y="0"/>
                  </a:lnTo>
                  <a:lnTo>
                    <a:pt x="109" y="217"/>
                  </a:lnTo>
                  <a:lnTo>
                    <a:pt x="209" y="378"/>
                  </a:lnTo>
                  <a:lnTo>
                    <a:pt x="294" y="500"/>
                  </a:lnTo>
                  <a:lnTo>
                    <a:pt x="373" y="590"/>
                  </a:lnTo>
                  <a:lnTo>
                    <a:pt x="441" y="661"/>
                  </a:lnTo>
                  <a:lnTo>
                    <a:pt x="506" y="713"/>
                  </a:lnTo>
                  <a:lnTo>
                    <a:pt x="564" y="754"/>
                  </a:lnTo>
                  <a:lnTo>
                    <a:pt x="620" y="801"/>
                  </a:lnTo>
                  <a:lnTo>
                    <a:pt x="754" y="899"/>
                  </a:lnTo>
                  <a:lnTo>
                    <a:pt x="925" y="977"/>
                  </a:lnTo>
                  <a:lnTo>
                    <a:pt x="1108" y="1047"/>
                  </a:lnTo>
                  <a:lnTo>
                    <a:pt x="784" y="1047"/>
                  </a:lnTo>
                  <a:close/>
                </a:path>
              </a:pathLst>
            </a:custGeom>
            <a:solidFill>
              <a:schemeClr val="folHlink"/>
            </a:solidFill>
            <a:ln w="9525">
              <a:noFill/>
              <a:round/>
              <a:headEnd/>
              <a:tailEnd/>
            </a:ln>
          </p:spPr>
          <p:txBody>
            <a:bodyPr/>
            <a:lstStyle/>
            <a:p>
              <a:pPr eaLnBrk="0" hangingPunct="0">
                <a:defRPr/>
              </a:pPr>
              <a:endParaRPr lang="zh-CN" altLang="en-US"/>
            </a:p>
          </p:txBody>
        </p:sp>
        <p:grpSp>
          <p:nvGrpSpPr>
            <p:cNvPr id="12" name="Group 17"/>
            <p:cNvGrpSpPr>
              <a:grpSpLocks/>
            </p:cNvGrpSpPr>
            <p:nvPr/>
          </p:nvGrpSpPr>
          <p:grpSpPr bwMode="auto">
            <a:xfrm rot="3220060">
              <a:off x="2636" y="751"/>
              <a:ext cx="569" cy="636"/>
              <a:chOff x="1727" y="866"/>
              <a:chExt cx="129" cy="157"/>
            </a:xfrm>
          </p:grpSpPr>
          <p:sp>
            <p:nvSpPr>
              <p:cNvPr id="36" name="Freeform 18"/>
              <p:cNvSpPr>
                <a:spLocks/>
              </p:cNvSpPr>
              <p:nvPr/>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eaLnBrk="0" hangingPunct="0">
                  <a:defRPr/>
                </a:pPr>
                <a:endParaRPr lang="zh-CN" altLang="en-US"/>
              </a:p>
            </p:txBody>
          </p:sp>
          <p:sp>
            <p:nvSpPr>
              <p:cNvPr id="37" name="Freeform 19"/>
              <p:cNvSpPr>
                <a:spLocks/>
              </p:cNvSpPr>
              <p:nvPr/>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eaLnBrk="0" hangingPunct="0">
                  <a:defRPr/>
                </a:pPr>
                <a:endParaRPr lang="zh-CN" altLang="en-US"/>
              </a:p>
            </p:txBody>
          </p:sp>
          <p:sp>
            <p:nvSpPr>
              <p:cNvPr id="38" name="Freeform 20"/>
              <p:cNvSpPr>
                <a:spLocks/>
              </p:cNvSpPr>
              <p:nvPr/>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eaLnBrk="0" hangingPunct="0">
                  <a:defRPr/>
                </a:pPr>
                <a:endParaRPr lang="zh-CN" altLang="en-US"/>
              </a:p>
            </p:txBody>
          </p:sp>
        </p:grpSp>
        <p:grpSp>
          <p:nvGrpSpPr>
            <p:cNvPr id="13" name="Group 21"/>
            <p:cNvGrpSpPr>
              <a:grpSpLocks/>
            </p:cNvGrpSpPr>
            <p:nvPr/>
          </p:nvGrpSpPr>
          <p:grpSpPr bwMode="auto">
            <a:xfrm rot="-6691250">
              <a:off x="3637" y="117"/>
              <a:ext cx="356" cy="608"/>
              <a:chOff x="1733" y="866"/>
              <a:chExt cx="129" cy="157"/>
            </a:xfrm>
          </p:grpSpPr>
          <p:sp>
            <p:nvSpPr>
              <p:cNvPr id="33" name="Freeform 22"/>
              <p:cNvSpPr>
                <a:spLocks/>
              </p:cNvSpPr>
              <p:nvPr/>
            </p:nvSpPr>
            <p:spPr bwMode="ltGray">
              <a:xfrm>
                <a:off x="1734"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eaLnBrk="0" hangingPunct="0">
                  <a:defRPr/>
                </a:pPr>
                <a:endParaRPr lang="zh-CN" altLang="en-US"/>
              </a:p>
            </p:txBody>
          </p:sp>
          <p:sp>
            <p:nvSpPr>
              <p:cNvPr id="34" name="Freeform 23"/>
              <p:cNvSpPr>
                <a:spLocks/>
              </p:cNvSpPr>
              <p:nvPr/>
            </p:nvSpPr>
            <p:spPr bwMode="ltGray">
              <a:xfrm>
                <a:off x="1793"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eaLnBrk="0" hangingPunct="0">
                  <a:defRPr/>
                </a:pPr>
                <a:endParaRPr lang="zh-CN" altLang="en-US"/>
              </a:p>
            </p:txBody>
          </p:sp>
          <p:sp>
            <p:nvSpPr>
              <p:cNvPr id="35" name="Freeform 24"/>
              <p:cNvSpPr>
                <a:spLocks/>
              </p:cNvSpPr>
              <p:nvPr/>
            </p:nvSpPr>
            <p:spPr bwMode="ltGray">
              <a:xfrm>
                <a:off x="1777"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eaLnBrk="0" hangingPunct="0">
                  <a:defRPr/>
                </a:pPr>
                <a:endParaRPr lang="zh-CN" altLang="en-US"/>
              </a:p>
            </p:txBody>
          </p:sp>
        </p:grpSp>
        <p:grpSp>
          <p:nvGrpSpPr>
            <p:cNvPr id="14" name="Group 25"/>
            <p:cNvGrpSpPr>
              <a:grpSpLocks/>
            </p:cNvGrpSpPr>
            <p:nvPr/>
          </p:nvGrpSpPr>
          <p:grpSpPr bwMode="auto">
            <a:xfrm rot="8524840">
              <a:off x="677" y="3303"/>
              <a:ext cx="500" cy="500"/>
              <a:chOff x="1727" y="872"/>
              <a:chExt cx="129" cy="156"/>
            </a:xfrm>
          </p:grpSpPr>
          <p:sp>
            <p:nvSpPr>
              <p:cNvPr id="30" name="Freeform 26"/>
              <p:cNvSpPr>
                <a:spLocks/>
              </p:cNvSpPr>
              <p:nvPr/>
            </p:nvSpPr>
            <p:spPr bwMode="ltGray">
              <a:xfrm>
                <a:off x="1727" y="873"/>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eaLnBrk="0" hangingPunct="0">
                  <a:defRPr/>
                </a:pPr>
                <a:endParaRPr lang="zh-CN" altLang="en-US"/>
              </a:p>
            </p:txBody>
          </p:sp>
          <p:sp>
            <p:nvSpPr>
              <p:cNvPr id="31" name="Freeform 27"/>
              <p:cNvSpPr>
                <a:spLocks/>
              </p:cNvSpPr>
              <p:nvPr/>
            </p:nvSpPr>
            <p:spPr bwMode="ltGray">
              <a:xfrm>
                <a:off x="1786" y="901"/>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eaLnBrk="0" hangingPunct="0">
                  <a:defRPr/>
                </a:pPr>
                <a:endParaRPr lang="zh-CN" altLang="en-US"/>
              </a:p>
            </p:txBody>
          </p:sp>
          <p:sp>
            <p:nvSpPr>
              <p:cNvPr id="32" name="Freeform 28"/>
              <p:cNvSpPr>
                <a:spLocks/>
              </p:cNvSpPr>
              <p:nvPr/>
            </p:nvSpPr>
            <p:spPr bwMode="ltGray">
              <a:xfrm>
                <a:off x="1772" y="1004"/>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eaLnBrk="0" hangingPunct="0">
                  <a:defRPr/>
                </a:pPr>
                <a:endParaRPr lang="zh-CN" altLang="en-US"/>
              </a:p>
            </p:txBody>
          </p:sp>
        </p:grpSp>
        <p:grpSp>
          <p:nvGrpSpPr>
            <p:cNvPr id="15" name="Group 29"/>
            <p:cNvGrpSpPr>
              <a:grpSpLocks/>
            </p:cNvGrpSpPr>
            <p:nvPr/>
          </p:nvGrpSpPr>
          <p:grpSpPr bwMode="auto">
            <a:xfrm rot="4106450" flipH="1">
              <a:off x="404" y="260"/>
              <a:ext cx="708" cy="891"/>
              <a:chOff x="1727" y="866"/>
              <a:chExt cx="129" cy="157"/>
            </a:xfrm>
          </p:grpSpPr>
          <p:sp>
            <p:nvSpPr>
              <p:cNvPr id="27" name="Freeform 30"/>
              <p:cNvSpPr>
                <a:spLocks/>
              </p:cNvSpPr>
              <p:nvPr/>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eaLnBrk="0" hangingPunct="0">
                  <a:defRPr/>
                </a:pPr>
                <a:endParaRPr lang="zh-CN" altLang="en-US"/>
              </a:p>
            </p:txBody>
          </p:sp>
          <p:sp>
            <p:nvSpPr>
              <p:cNvPr id="28" name="Freeform 31"/>
              <p:cNvSpPr>
                <a:spLocks/>
              </p:cNvSpPr>
              <p:nvPr/>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eaLnBrk="0" hangingPunct="0">
                  <a:defRPr/>
                </a:pPr>
                <a:endParaRPr lang="zh-CN" altLang="en-US"/>
              </a:p>
            </p:txBody>
          </p:sp>
          <p:sp>
            <p:nvSpPr>
              <p:cNvPr id="29" name="Freeform 32"/>
              <p:cNvSpPr>
                <a:spLocks/>
              </p:cNvSpPr>
              <p:nvPr/>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eaLnBrk="0" hangingPunct="0">
                  <a:defRPr/>
                </a:pPr>
                <a:endParaRPr lang="zh-CN" altLang="en-US"/>
              </a:p>
            </p:txBody>
          </p:sp>
        </p:grpSp>
        <p:grpSp>
          <p:nvGrpSpPr>
            <p:cNvPr id="16" name="Group 33"/>
            <p:cNvGrpSpPr>
              <a:grpSpLocks/>
            </p:cNvGrpSpPr>
            <p:nvPr/>
          </p:nvGrpSpPr>
          <p:grpSpPr bwMode="auto">
            <a:xfrm rot="10015322" flipH="1">
              <a:off x="4626" y="2392"/>
              <a:ext cx="708" cy="891"/>
              <a:chOff x="1727" y="866"/>
              <a:chExt cx="129" cy="157"/>
            </a:xfrm>
          </p:grpSpPr>
          <p:sp>
            <p:nvSpPr>
              <p:cNvPr id="24" name="Freeform 34"/>
              <p:cNvSpPr>
                <a:spLocks/>
              </p:cNvSpPr>
              <p:nvPr/>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eaLnBrk="0" hangingPunct="0">
                  <a:defRPr/>
                </a:pPr>
                <a:endParaRPr lang="zh-CN" altLang="en-US"/>
              </a:p>
            </p:txBody>
          </p:sp>
          <p:sp>
            <p:nvSpPr>
              <p:cNvPr id="25" name="Freeform 35"/>
              <p:cNvSpPr>
                <a:spLocks/>
              </p:cNvSpPr>
              <p:nvPr/>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eaLnBrk="0" hangingPunct="0">
                  <a:defRPr/>
                </a:pPr>
                <a:endParaRPr lang="zh-CN" altLang="en-US"/>
              </a:p>
            </p:txBody>
          </p:sp>
          <p:sp>
            <p:nvSpPr>
              <p:cNvPr id="26" name="Freeform 36"/>
              <p:cNvSpPr>
                <a:spLocks/>
              </p:cNvSpPr>
              <p:nvPr/>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eaLnBrk="0" hangingPunct="0">
                  <a:defRPr/>
                </a:pPr>
                <a:endParaRPr lang="zh-CN" altLang="en-US"/>
              </a:p>
            </p:txBody>
          </p:sp>
        </p:grpSp>
        <p:sp>
          <p:nvSpPr>
            <p:cNvPr id="17" name="Freeform 37"/>
            <p:cNvSpPr>
              <a:spLocks/>
            </p:cNvSpPr>
            <p:nvPr/>
          </p:nvSpPr>
          <p:spPr bwMode="ltGray">
            <a:xfrm>
              <a:off x="1217" y="2"/>
              <a:ext cx="862" cy="886"/>
            </a:xfrm>
            <a:custGeom>
              <a:avLst/>
              <a:gdLst/>
              <a:ahLst/>
              <a:cxnLst>
                <a:cxn ang="0">
                  <a:pos x="0" y="0"/>
                </a:cxn>
                <a:cxn ang="0">
                  <a:pos x="6" y="107"/>
                </a:cxn>
                <a:cxn ang="0">
                  <a:pos x="37" y="262"/>
                </a:cxn>
                <a:cxn ang="0">
                  <a:pos x="83" y="410"/>
                </a:cxn>
                <a:cxn ang="0">
                  <a:pos x="149" y="546"/>
                </a:cxn>
                <a:cxn ang="0">
                  <a:pos x="237" y="666"/>
                </a:cxn>
                <a:cxn ang="0">
                  <a:pos x="338" y="764"/>
                </a:cxn>
                <a:cxn ang="0">
                  <a:pos x="450" y="838"/>
                </a:cxn>
                <a:cxn ang="0">
                  <a:pos x="579" y="879"/>
                </a:cxn>
                <a:cxn ang="0">
                  <a:pos x="714" y="886"/>
                </a:cxn>
                <a:cxn ang="0">
                  <a:pos x="862" y="851"/>
                </a:cxn>
                <a:cxn ang="0">
                  <a:pos x="784" y="856"/>
                </a:cxn>
                <a:cxn ang="0">
                  <a:pos x="700" y="835"/>
                </a:cxn>
                <a:cxn ang="0">
                  <a:pos x="621" y="794"/>
                </a:cxn>
                <a:cxn ang="0">
                  <a:pos x="542" y="728"/>
                </a:cxn>
                <a:cxn ang="0">
                  <a:pos x="466" y="649"/>
                </a:cxn>
                <a:cxn ang="0">
                  <a:pos x="397" y="557"/>
                </a:cxn>
                <a:cxn ang="0">
                  <a:pos x="334" y="454"/>
                </a:cxn>
                <a:cxn ang="0">
                  <a:pos x="279" y="339"/>
                </a:cxn>
                <a:cxn ang="0">
                  <a:pos x="238" y="225"/>
                </a:cxn>
                <a:cxn ang="0">
                  <a:pos x="205" y="105"/>
                </a:cxn>
                <a:cxn ang="0">
                  <a:pos x="184" y="3"/>
                </a:cxn>
              </a:cxnLst>
              <a:rect l="0" t="0" r="r" b="b"/>
              <a:pathLst>
                <a:path w="862" h="886">
                  <a:moveTo>
                    <a:pt x="0" y="0"/>
                  </a:moveTo>
                  <a:lnTo>
                    <a:pt x="6" y="107"/>
                  </a:lnTo>
                  <a:lnTo>
                    <a:pt x="37" y="262"/>
                  </a:lnTo>
                  <a:lnTo>
                    <a:pt x="83" y="410"/>
                  </a:lnTo>
                  <a:lnTo>
                    <a:pt x="149" y="546"/>
                  </a:lnTo>
                  <a:lnTo>
                    <a:pt x="237" y="666"/>
                  </a:lnTo>
                  <a:lnTo>
                    <a:pt x="338" y="764"/>
                  </a:lnTo>
                  <a:lnTo>
                    <a:pt x="450" y="838"/>
                  </a:lnTo>
                  <a:lnTo>
                    <a:pt x="579" y="879"/>
                  </a:lnTo>
                  <a:lnTo>
                    <a:pt x="714" y="886"/>
                  </a:lnTo>
                  <a:lnTo>
                    <a:pt x="862" y="851"/>
                  </a:lnTo>
                  <a:lnTo>
                    <a:pt x="784" y="856"/>
                  </a:lnTo>
                  <a:lnTo>
                    <a:pt x="700" y="835"/>
                  </a:lnTo>
                  <a:lnTo>
                    <a:pt x="621" y="794"/>
                  </a:lnTo>
                  <a:lnTo>
                    <a:pt x="542" y="728"/>
                  </a:lnTo>
                  <a:lnTo>
                    <a:pt x="466" y="649"/>
                  </a:lnTo>
                  <a:lnTo>
                    <a:pt x="397" y="557"/>
                  </a:lnTo>
                  <a:lnTo>
                    <a:pt x="334" y="454"/>
                  </a:lnTo>
                  <a:lnTo>
                    <a:pt x="279" y="339"/>
                  </a:lnTo>
                  <a:lnTo>
                    <a:pt x="238" y="225"/>
                  </a:lnTo>
                  <a:lnTo>
                    <a:pt x="205" y="105"/>
                  </a:lnTo>
                  <a:lnTo>
                    <a:pt x="184" y="3"/>
                  </a:lnTo>
                </a:path>
              </a:pathLst>
            </a:custGeom>
            <a:solidFill>
              <a:schemeClr val="accent1"/>
            </a:solidFill>
            <a:ln w="9525">
              <a:noFill/>
              <a:round/>
              <a:headEnd/>
              <a:tailEnd/>
            </a:ln>
          </p:spPr>
          <p:txBody>
            <a:bodyPr/>
            <a:lstStyle/>
            <a:p>
              <a:pPr eaLnBrk="0" hangingPunct="0">
                <a:defRPr/>
              </a:pPr>
              <a:endParaRPr lang="zh-CN" altLang="en-US"/>
            </a:p>
          </p:txBody>
        </p:sp>
        <p:sp>
          <p:nvSpPr>
            <p:cNvPr id="18" name="Freeform 38"/>
            <p:cNvSpPr>
              <a:spLocks/>
            </p:cNvSpPr>
            <p:nvPr/>
          </p:nvSpPr>
          <p:spPr bwMode="ltGray">
            <a:xfrm rot="9832527" flipV="1">
              <a:off x="2158" y="102"/>
              <a:ext cx="681" cy="593"/>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eaLnBrk="0" hangingPunct="0">
                <a:defRPr/>
              </a:pPr>
              <a:endParaRPr lang="zh-CN" altLang="en-US"/>
            </a:p>
          </p:txBody>
        </p:sp>
        <p:sp>
          <p:nvSpPr>
            <p:cNvPr id="19" name="Freeform 39"/>
            <p:cNvSpPr>
              <a:spLocks/>
            </p:cNvSpPr>
            <p:nvPr/>
          </p:nvSpPr>
          <p:spPr bwMode="ltGray">
            <a:xfrm rot="9832527" flipV="1">
              <a:off x="1997" y="858"/>
              <a:ext cx="330" cy="278"/>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eaLnBrk="0" hangingPunct="0">
                <a:defRPr/>
              </a:pPr>
              <a:endParaRPr lang="zh-CN" altLang="en-US"/>
            </a:p>
          </p:txBody>
        </p:sp>
        <p:sp>
          <p:nvSpPr>
            <p:cNvPr id="20" name="Freeform 40"/>
            <p:cNvSpPr>
              <a:spLocks/>
            </p:cNvSpPr>
            <p:nvPr/>
          </p:nvSpPr>
          <p:spPr bwMode="ltGray">
            <a:xfrm rot="9832527" flipV="1">
              <a:off x="2224" y="808"/>
              <a:ext cx="123" cy="233"/>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eaLnBrk="0" hangingPunct="0">
                <a:defRPr/>
              </a:pPr>
              <a:endParaRPr lang="zh-CN" altLang="en-US"/>
            </a:p>
          </p:txBody>
        </p:sp>
        <p:sp>
          <p:nvSpPr>
            <p:cNvPr id="21" name="Freeform 41"/>
            <p:cNvSpPr>
              <a:spLocks/>
            </p:cNvSpPr>
            <p:nvPr/>
          </p:nvSpPr>
          <p:spPr bwMode="ltGray">
            <a:xfrm>
              <a:off x="1603" y="0"/>
              <a:ext cx="124" cy="121"/>
            </a:xfrm>
            <a:custGeom>
              <a:avLst/>
              <a:gdLst/>
              <a:ahLst/>
              <a:cxnLst>
                <a:cxn ang="0">
                  <a:pos x="124" y="0"/>
                </a:cxn>
                <a:cxn ang="0">
                  <a:pos x="113" y="9"/>
                </a:cxn>
                <a:cxn ang="0">
                  <a:pos x="99" y="25"/>
                </a:cxn>
                <a:cxn ang="0">
                  <a:pos x="81" y="41"/>
                </a:cxn>
                <a:cxn ang="0">
                  <a:pos x="63" y="54"/>
                </a:cxn>
                <a:cxn ang="0">
                  <a:pos x="41" y="66"/>
                </a:cxn>
                <a:cxn ang="0">
                  <a:pos x="22" y="74"/>
                </a:cxn>
                <a:cxn ang="0">
                  <a:pos x="0" y="75"/>
                </a:cxn>
                <a:cxn ang="0">
                  <a:pos x="10" y="96"/>
                </a:cxn>
                <a:cxn ang="0">
                  <a:pos x="23" y="113"/>
                </a:cxn>
                <a:cxn ang="0">
                  <a:pos x="41" y="121"/>
                </a:cxn>
                <a:cxn ang="0">
                  <a:pos x="60" y="121"/>
                </a:cxn>
                <a:cxn ang="0">
                  <a:pos x="83" y="111"/>
                </a:cxn>
                <a:cxn ang="0">
                  <a:pos x="101" y="88"/>
                </a:cxn>
                <a:cxn ang="0">
                  <a:pos x="116" y="53"/>
                </a:cxn>
                <a:cxn ang="0">
                  <a:pos x="124" y="0"/>
                </a:cxn>
              </a:cxnLst>
              <a:rect l="0" t="0" r="r" b="b"/>
              <a:pathLst>
                <a:path w="124" h="121">
                  <a:moveTo>
                    <a:pt x="124" y="0"/>
                  </a:moveTo>
                  <a:lnTo>
                    <a:pt x="113" y="9"/>
                  </a:lnTo>
                  <a:lnTo>
                    <a:pt x="99" y="25"/>
                  </a:lnTo>
                  <a:lnTo>
                    <a:pt x="81" y="41"/>
                  </a:lnTo>
                  <a:lnTo>
                    <a:pt x="63" y="54"/>
                  </a:lnTo>
                  <a:lnTo>
                    <a:pt x="41" y="66"/>
                  </a:lnTo>
                  <a:lnTo>
                    <a:pt x="22" y="74"/>
                  </a:lnTo>
                  <a:lnTo>
                    <a:pt x="0" y="75"/>
                  </a:lnTo>
                  <a:lnTo>
                    <a:pt x="10" y="96"/>
                  </a:lnTo>
                  <a:lnTo>
                    <a:pt x="23" y="113"/>
                  </a:lnTo>
                  <a:lnTo>
                    <a:pt x="41" y="121"/>
                  </a:lnTo>
                  <a:lnTo>
                    <a:pt x="60" y="121"/>
                  </a:lnTo>
                  <a:lnTo>
                    <a:pt x="83" y="111"/>
                  </a:lnTo>
                  <a:lnTo>
                    <a:pt x="101" y="88"/>
                  </a:lnTo>
                  <a:lnTo>
                    <a:pt x="116" y="53"/>
                  </a:lnTo>
                  <a:lnTo>
                    <a:pt x="124" y="0"/>
                  </a:lnTo>
                  <a:close/>
                </a:path>
              </a:pathLst>
            </a:custGeom>
            <a:solidFill>
              <a:schemeClr val="accent1"/>
            </a:solidFill>
            <a:ln w="9525">
              <a:noFill/>
              <a:round/>
              <a:headEnd/>
              <a:tailEnd/>
            </a:ln>
          </p:spPr>
          <p:txBody>
            <a:bodyPr/>
            <a:lstStyle/>
            <a:p>
              <a:pPr eaLnBrk="0" hangingPunct="0">
                <a:defRPr/>
              </a:pPr>
              <a:endParaRPr lang="zh-CN" altLang="en-US"/>
            </a:p>
          </p:txBody>
        </p:sp>
        <p:sp>
          <p:nvSpPr>
            <p:cNvPr id="22" name="Freeform 42"/>
            <p:cNvSpPr>
              <a:spLocks/>
            </p:cNvSpPr>
            <p:nvPr/>
          </p:nvSpPr>
          <p:spPr bwMode="ltGray">
            <a:xfrm rot="9832527" flipV="1">
              <a:off x="2173" y="1238"/>
              <a:ext cx="393" cy="2300"/>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1"/>
            </a:solidFill>
            <a:ln w="9525">
              <a:noFill/>
              <a:round/>
              <a:headEnd/>
              <a:tailEnd/>
            </a:ln>
          </p:spPr>
          <p:txBody>
            <a:bodyPr/>
            <a:lstStyle/>
            <a:p>
              <a:pPr eaLnBrk="0" hangingPunct="0">
                <a:defRPr/>
              </a:pPr>
              <a:endParaRPr lang="zh-CN" altLang="en-US"/>
            </a:p>
          </p:txBody>
        </p:sp>
        <p:sp>
          <p:nvSpPr>
            <p:cNvPr id="23" name="Freeform 43"/>
            <p:cNvSpPr>
              <a:spLocks/>
            </p:cNvSpPr>
            <p:nvPr/>
          </p:nvSpPr>
          <p:spPr bwMode="ltGray">
            <a:xfrm>
              <a:off x="0" y="1848"/>
              <a:ext cx="36" cy="132"/>
            </a:xfrm>
            <a:custGeom>
              <a:avLst/>
              <a:gdLst/>
              <a:ahLst/>
              <a:cxnLst>
                <a:cxn ang="0">
                  <a:pos x="0" y="0"/>
                </a:cxn>
                <a:cxn ang="0">
                  <a:pos x="36" y="12"/>
                </a:cxn>
                <a:cxn ang="0">
                  <a:pos x="0" y="132"/>
                </a:cxn>
                <a:cxn ang="0">
                  <a:pos x="0" y="0"/>
                </a:cxn>
              </a:cxnLst>
              <a:rect l="0" t="0" r="r" b="b"/>
              <a:pathLst>
                <a:path w="36" h="132">
                  <a:moveTo>
                    <a:pt x="0" y="0"/>
                  </a:moveTo>
                  <a:lnTo>
                    <a:pt x="36" y="12"/>
                  </a:lnTo>
                  <a:lnTo>
                    <a:pt x="0" y="132"/>
                  </a:lnTo>
                  <a:lnTo>
                    <a:pt x="0" y="0"/>
                  </a:lnTo>
                  <a:close/>
                </a:path>
              </a:pathLst>
            </a:custGeom>
            <a:solidFill>
              <a:schemeClr val="folHlink"/>
            </a:solidFill>
            <a:ln w="9525">
              <a:noFill/>
              <a:round/>
              <a:headEnd/>
              <a:tailEnd/>
            </a:ln>
            <a:effectLst/>
          </p:spPr>
          <p:txBody>
            <a:bodyPr/>
            <a:lstStyle/>
            <a:p>
              <a:pPr eaLnBrk="0" hangingPunct="0">
                <a:defRPr/>
              </a:pPr>
              <a:endParaRPr lang="zh-CN" altLang="en-US"/>
            </a:p>
          </p:txBody>
        </p:sp>
      </p:grpSp>
      <p:sp>
        <p:nvSpPr>
          <p:cNvPr id="47151" name="Rectangle 47"/>
          <p:cNvSpPr>
            <a:spLocks noGrp="1" noChangeArrowheads="1"/>
          </p:cNvSpPr>
          <p:nvPr>
            <p:ph type="ctrTitle"/>
          </p:nvPr>
        </p:nvSpPr>
        <p:spPr>
          <a:xfrm>
            <a:off x="2455863" y="596900"/>
            <a:ext cx="6192837" cy="3581400"/>
          </a:xfrm>
        </p:spPr>
        <p:txBody>
          <a:bodyPr/>
          <a:lstStyle>
            <a:lvl1pPr>
              <a:defRPr sz="5200" b="1"/>
            </a:lvl1pPr>
          </a:lstStyle>
          <a:p>
            <a:r>
              <a:rPr lang="zh-CN" altLang="en-US" smtClean="0"/>
              <a:t>单击此处编辑母版标题样式</a:t>
            </a:r>
            <a:endParaRPr lang="zh-CN" altLang="en-US"/>
          </a:p>
        </p:txBody>
      </p:sp>
      <p:sp>
        <p:nvSpPr>
          <p:cNvPr id="47152" name="Rectangle 48"/>
          <p:cNvSpPr>
            <a:spLocks noGrp="1" noChangeArrowheads="1"/>
          </p:cNvSpPr>
          <p:nvPr>
            <p:ph type="subTitle" idx="1"/>
          </p:nvPr>
        </p:nvSpPr>
        <p:spPr>
          <a:xfrm>
            <a:off x="2489200" y="4279900"/>
            <a:ext cx="6146800" cy="1485900"/>
          </a:xfrm>
        </p:spPr>
        <p:txBody>
          <a:bodyPr/>
          <a:lstStyle>
            <a:lvl1pPr marL="0" indent="0" algn="ctr">
              <a:buFontTx/>
              <a:buNone/>
              <a:defRPr b="1">
                <a:effectLst>
                  <a:outerShdw blurRad="38100" dist="38100" dir="2700000" algn="tl">
                    <a:srgbClr val="C0C0C0"/>
                  </a:outerShdw>
                </a:effectLst>
              </a:defRPr>
            </a:lvl1pPr>
          </a:lstStyle>
          <a:p>
            <a:r>
              <a:rPr lang="zh-CN" altLang="en-US" smtClean="0"/>
              <a:t>单击此处编辑母版副标题样式</a:t>
            </a:r>
            <a:endParaRPr lang="zh-CN" altLang="en-US"/>
          </a:p>
        </p:txBody>
      </p:sp>
      <p:sp>
        <p:nvSpPr>
          <p:cNvPr id="46" name="Rectangle 44"/>
          <p:cNvSpPr>
            <a:spLocks noGrp="1" noChangeArrowheads="1"/>
          </p:cNvSpPr>
          <p:nvPr>
            <p:ph type="dt" sz="half" idx="10"/>
          </p:nvPr>
        </p:nvSpPr>
        <p:spPr>
          <a:xfrm>
            <a:off x="457200" y="6248400"/>
            <a:ext cx="2133600" cy="457200"/>
          </a:xfrm>
        </p:spPr>
        <p:txBody>
          <a:bodyPr/>
          <a:lstStyle>
            <a:lvl1pPr>
              <a:defRPr/>
            </a:lvl1pPr>
          </a:lstStyle>
          <a:p>
            <a:pPr>
              <a:defRPr/>
            </a:pPr>
            <a:endParaRPr lang="en-US" altLang="zh-CN"/>
          </a:p>
        </p:txBody>
      </p:sp>
      <p:sp>
        <p:nvSpPr>
          <p:cNvPr id="47" name="Rectangle 45"/>
          <p:cNvSpPr>
            <a:spLocks noGrp="1" noChangeArrowheads="1"/>
          </p:cNvSpPr>
          <p:nvPr>
            <p:ph type="ftr" sz="quarter" idx="11"/>
          </p:nvPr>
        </p:nvSpPr>
        <p:spPr/>
        <p:txBody>
          <a:bodyPr/>
          <a:lstStyle>
            <a:lvl1pPr>
              <a:defRPr/>
            </a:lvl1pPr>
          </a:lstStyle>
          <a:p>
            <a:pPr>
              <a:defRPr/>
            </a:pPr>
            <a:endParaRPr lang="en-US" altLang="zh-CN"/>
          </a:p>
        </p:txBody>
      </p:sp>
      <p:sp>
        <p:nvSpPr>
          <p:cNvPr id="48" name="Rectangle 46"/>
          <p:cNvSpPr>
            <a:spLocks noGrp="1" noChangeArrowheads="1"/>
          </p:cNvSpPr>
          <p:nvPr>
            <p:ph type="sldNum" sz="quarter" idx="12"/>
          </p:nvPr>
        </p:nvSpPr>
        <p:spPr/>
        <p:txBody>
          <a:bodyPr/>
          <a:lstStyle>
            <a:lvl1pPr>
              <a:defRPr/>
            </a:lvl1pPr>
          </a:lstStyle>
          <a:p>
            <a:pPr>
              <a:defRPr/>
            </a:pPr>
            <a:fld id="{1D0DE1B0-5873-48CE-9C2D-C047F2403510}" type="slidenum">
              <a:rPr lang="en-US" altLang="zh-CN"/>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49"/>
          <p:cNvSpPr>
            <a:spLocks noGrp="1" noChangeArrowheads="1"/>
          </p:cNvSpPr>
          <p:nvPr>
            <p:ph type="sldNum" sz="quarter" idx="12"/>
          </p:nvPr>
        </p:nvSpPr>
        <p:spPr>
          <a:ln/>
        </p:spPr>
        <p:txBody>
          <a:bodyPr/>
          <a:lstStyle>
            <a:lvl1pPr>
              <a:defRPr/>
            </a:lvl1pPr>
          </a:lstStyle>
          <a:p>
            <a:pPr>
              <a:defRPr/>
            </a:pPr>
            <a:fld id="{F901FE08-2819-48A6-81D4-C6247EEBE37D}" type="slidenum">
              <a:rPr lang="en-US" altLang="zh-CN"/>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49"/>
          <p:cNvSpPr>
            <a:spLocks noGrp="1" noChangeArrowheads="1"/>
          </p:cNvSpPr>
          <p:nvPr>
            <p:ph type="sldNum" sz="quarter" idx="12"/>
          </p:nvPr>
        </p:nvSpPr>
        <p:spPr>
          <a:ln/>
        </p:spPr>
        <p:txBody>
          <a:bodyPr/>
          <a:lstStyle>
            <a:lvl1pPr>
              <a:defRPr/>
            </a:lvl1pPr>
          </a:lstStyle>
          <a:p>
            <a:pPr>
              <a:defRPr/>
            </a:pPr>
            <a:fld id="{445D2F5C-253F-45FF-9C77-607355C100B9}" type="slidenum">
              <a:rPr lang="en-US" altLang="zh-CN"/>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49"/>
          <p:cNvSpPr>
            <a:spLocks noGrp="1" noChangeArrowheads="1"/>
          </p:cNvSpPr>
          <p:nvPr>
            <p:ph type="sldNum" sz="quarter" idx="12"/>
          </p:nvPr>
        </p:nvSpPr>
        <p:spPr>
          <a:ln/>
        </p:spPr>
        <p:txBody>
          <a:bodyPr/>
          <a:lstStyle>
            <a:lvl1pPr>
              <a:defRPr/>
            </a:lvl1pPr>
          </a:lstStyle>
          <a:p>
            <a:pPr>
              <a:defRPr/>
            </a:pPr>
            <a:fld id="{50F39D61-2754-4165-B9D9-8B477A119C1B}" type="slidenum">
              <a:rPr lang="en-US" altLang="zh-CN"/>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7"/>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48"/>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49"/>
          <p:cNvSpPr>
            <a:spLocks noGrp="1" noChangeArrowheads="1"/>
          </p:cNvSpPr>
          <p:nvPr>
            <p:ph type="sldNum" sz="quarter" idx="12"/>
          </p:nvPr>
        </p:nvSpPr>
        <p:spPr>
          <a:ln/>
        </p:spPr>
        <p:txBody>
          <a:bodyPr/>
          <a:lstStyle>
            <a:lvl1pPr>
              <a:defRPr/>
            </a:lvl1pPr>
          </a:lstStyle>
          <a:p>
            <a:pPr>
              <a:defRPr/>
            </a:pPr>
            <a:fld id="{885D7690-8EFA-41A9-BE23-D592BDCE9C1D}" type="slidenum">
              <a:rPr lang="en-US" altLang="zh-CN"/>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7"/>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48"/>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49"/>
          <p:cNvSpPr>
            <a:spLocks noGrp="1" noChangeArrowheads="1"/>
          </p:cNvSpPr>
          <p:nvPr>
            <p:ph type="sldNum" sz="quarter" idx="12"/>
          </p:nvPr>
        </p:nvSpPr>
        <p:spPr>
          <a:ln/>
        </p:spPr>
        <p:txBody>
          <a:bodyPr/>
          <a:lstStyle>
            <a:lvl1pPr>
              <a:defRPr/>
            </a:lvl1pPr>
          </a:lstStyle>
          <a:p>
            <a:pPr>
              <a:defRPr/>
            </a:pPr>
            <a:fld id="{4B50B60B-20E2-420A-8C15-38939121606F}" type="slidenum">
              <a:rPr lang="en-US" altLang="zh-CN"/>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7"/>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48"/>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49"/>
          <p:cNvSpPr>
            <a:spLocks noGrp="1" noChangeArrowheads="1"/>
          </p:cNvSpPr>
          <p:nvPr>
            <p:ph type="sldNum" sz="quarter" idx="12"/>
          </p:nvPr>
        </p:nvSpPr>
        <p:spPr>
          <a:ln/>
        </p:spPr>
        <p:txBody>
          <a:bodyPr/>
          <a:lstStyle>
            <a:lvl1pPr>
              <a:defRPr/>
            </a:lvl1pPr>
          </a:lstStyle>
          <a:p>
            <a:pPr>
              <a:defRPr/>
            </a:pPr>
            <a:fld id="{E4496EF5-7D0D-48F6-987A-CE503474B36C}" type="slidenum">
              <a:rPr lang="en-US" altLang="zh-CN"/>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49"/>
          <p:cNvSpPr>
            <a:spLocks noGrp="1" noChangeArrowheads="1"/>
          </p:cNvSpPr>
          <p:nvPr>
            <p:ph type="sldNum" sz="quarter" idx="12"/>
          </p:nvPr>
        </p:nvSpPr>
        <p:spPr>
          <a:ln/>
        </p:spPr>
        <p:txBody>
          <a:bodyPr/>
          <a:lstStyle>
            <a:lvl1pPr>
              <a:defRPr/>
            </a:lvl1pPr>
          </a:lstStyle>
          <a:p>
            <a:pPr>
              <a:defRPr/>
            </a:pPr>
            <a:fld id="{53F615FD-D24F-4ECE-90DF-A811C6EBE126}" type="slidenum">
              <a:rPr lang="en-US" altLang="zh-CN"/>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49"/>
          <p:cNvSpPr>
            <a:spLocks noGrp="1" noChangeArrowheads="1"/>
          </p:cNvSpPr>
          <p:nvPr>
            <p:ph type="sldNum" sz="quarter" idx="12"/>
          </p:nvPr>
        </p:nvSpPr>
        <p:spPr>
          <a:ln/>
        </p:spPr>
        <p:txBody>
          <a:bodyPr/>
          <a:lstStyle>
            <a:lvl1pPr>
              <a:defRPr/>
            </a:lvl1pPr>
          </a:lstStyle>
          <a:p>
            <a:pPr>
              <a:defRPr/>
            </a:pPr>
            <a:fld id="{2B9EEBE5-308C-4E75-AF47-9B57000E7C1D}" type="slidenum">
              <a:rPr lang="en-US" altLang="zh-CN"/>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49"/>
          <p:cNvSpPr>
            <a:spLocks noGrp="1" noChangeArrowheads="1"/>
          </p:cNvSpPr>
          <p:nvPr>
            <p:ph type="sldNum" sz="quarter" idx="12"/>
          </p:nvPr>
        </p:nvSpPr>
        <p:spPr>
          <a:ln/>
        </p:spPr>
        <p:txBody>
          <a:bodyPr/>
          <a:lstStyle>
            <a:lvl1pPr>
              <a:defRPr/>
            </a:lvl1pPr>
          </a:lstStyle>
          <a:p>
            <a:pPr>
              <a:defRPr/>
            </a:pPr>
            <a:fld id="{E53E6467-6CBF-480E-AC96-333A26594275}" type="slidenum">
              <a:rPr lang="en-US" altLang="zh-CN"/>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6225" y="103188"/>
            <a:ext cx="2060575" cy="59531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42913" y="103188"/>
            <a:ext cx="6030912" cy="59531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49"/>
          <p:cNvSpPr>
            <a:spLocks noGrp="1" noChangeArrowheads="1"/>
          </p:cNvSpPr>
          <p:nvPr>
            <p:ph type="sldNum" sz="quarter" idx="12"/>
          </p:nvPr>
        </p:nvSpPr>
        <p:spPr>
          <a:ln/>
        </p:spPr>
        <p:txBody>
          <a:bodyPr/>
          <a:lstStyle>
            <a:lvl1pPr>
              <a:defRPr/>
            </a:lvl1pPr>
          </a:lstStyle>
          <a:p>
            <a:pPr>
              <a:defRPr/>
            </a:pPr>
            <a:fld id="{AF0EEC28-454F-44D0-9501-353327ED15C9}"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7938" y="0"/>
            <a:ext cx="2833688" cy="6856413"/>
            <a:chOff x="-5" y="0"/>
            <a:chExt cx="1785" cy="4319"/>
          </a:xfrm>
        </p:grpSpPr>
        <p:sp>
          <p:nvSpPr>
            <p:cNvPr id="46083" name="Freeform 3"/>
            <p:cNvSpPr>
              <a:spLocks/>
            </p:cNvSpPr>
            <p:nvPr/>
          </p:nvSpPr>
          <p:spPr bwMode="ltGray">
            <a:xfrm>
              <a:off x="-5" y="3262"/>
              <a:ext cx="472" cy="802"/>
            </a:xfrm>
            <a:custGeom>
              <a:avLst/>
              <a:gdLst/>
              <a:ahLst/>
              <a:cxnLst>
                <a:cxn ang="0">
                  <a:pos x="5" y="32"/>
                </a:cxn>
                <a:cxn ang="0">
                  <a:pos x="189" y="26"/>
                </a:cxn>
                <a:cxn ang="0">
                  <a:pos x="309" y="66"/>
                </a:cxn>
                <a:cxn ang="0">
                  <a:pos x="357" y="98"/>
                </a:cxn>
                <a:cxn ang="0">
                  <a:pos x="413" y="162"/>
                </a:cxn>
                <a:cxn ang="0">
                  <a:pos x="437" y="250"/>
                </a:cxn>
                <a:cxn ang="0">
                  <a:pos x="397" y="530"/>
                </a:cxn>
                <a:cxn ang="0">
                  <a:pos x="341" y="634"/>
                </a:cxn>
                <a:cxn ang="0">
                  <a:pos x="173" y="714"/>
                </a:cxn>
                <a:cxn ang="0">
                  <a:pos x="77" y="730"/>
                </a:cxn>
                <a:cxn ang="0">
                  <a:pos x="69" y="802"/>
                </a:cxn>
                <a:cxn ang="0">
                  <a:pos x="7" y="788"/>
                </a:cxn>
                <a:cxn ang="0">
                  <a:pos x="5" y="751"/>
                </a:cxn>
                <a:cxn ang="0">
                  <a:pos x="37" y="722"/>
                </a:cxn>
                <a:cxn ang="0">
                  <a:pos x="5" y="670"/>
                </a:cxn>
                <a:cxn ang="0">
                  <a:pos x="5" y="32"/>
                </a:cxn>
              </a:cxnLst>
              <a:rect l="0" t="0" r="r" b="b"/>
              <a:pathLst>
                <a:path w="472" h="802">
                  <a:moveTo>
                    <a:pt x="5" y="32"/>
                  </a:moveTo>
                  <a:cubicBezTo>
                    <a:pt x="101" y="0"/>
                    <a:pt x="20" y="17"/>
                    <a:pt x="189" y="26"/>
                  </a:cubicBezTo>
                  <a:cubicBezTo>
                    <a:pt x="221" y="37"/>
                    <a:pt x="280" y="47"/>
                    <a:pt x="309" y="66"/>
                  </a:cubicBezTo>
                  <a:cubicBezTo>
                    <a:pt x="325" y="77"/>
                    <a:pt x="357" y="98"/>
                    <a:pt x="357" y="98"/>
                  </a:cubicBezTo>
                  <a:cubicBezTo>
                    <a:pt x="394" y="154"/>
                    <a:pt x="373" y="135"/>
                    <a:pt x="413" y="162"/>
                  </a:cubicBezTo>
                  <a:cubicBezTo>
                    <a:pt x="433" y="223"/>
                    <a:pt x="426" y="193"/>
                    <a:pt x="437" y="250"/>
                  </a:cubicBezTo>
                  <a:cubicBezTo>
                    <a:pt x="433" y="370"/>
                    <a:pt x="472" y="455"/>
                    <a:pt x="397" y="530"/>
                  </a:cubicBezTo>
                  <a:cubicBezTo>
                    <a:pt x="385" y="567"/>
                    <a:pt x="368" y="607"/>
                    <a:pt x="341" y="634"/>
                  </a:cubicBezTo>
                  <a:cubicBezTo>
                    <a:pt x="319" y="701"/>
                    <a:pt x="233" y="707"/>
                    <a:pt x="173" y="714"/>
                  </a:cubicBezTo>
                  <a:cubicBezTo>
                    <a:pt x="142" y="724"/>
                    <a:pt x="100" y="707"/>
                    <a:pt x="77" y="730"/>
                  </a:cubicBezTo>
                  <a:cubicBezTo>
                    <a:pt x="60" y="747"/>
                    <a:pt x="72" y="778"/>
                    <a:pt x="69" y="802"/>
                  </a:cubicBezTo>
                  <a:cubicBezTo>
                    <a:pt x="53" y="799"/>
                    <a:pt x="23" y="792"/>
                    <a:pt x="7" y="788"/>
                  </a:cubicBezTo>
                  <a:cubicBezTo>
                    <a:pt x="5" y="788"/>
                    <a:pt x="0" y="762"/>
                    <a:pt x="5" y="751"/>
                  </a:cubicBezTo>
                  <a:cubicBezTo>
                    <a:pt x="10" y="740"/>
                    <a:pt x="37" y="735"/>
                    <a:pt x="37" y="722"/>
                  </a:cubicBezTo>
                  <a:cubicBezTo>
                    <a:pt x="26" y="682"/>
                    <a:pt x="22" y="685"/>
                    <a:pt x="5" y="670"/>
                  </a:cubicBezTo>
                  <a:cubicBezTo>
                    <a:pt x="5" y="541"/>
                    <a:pt x="5" y="233"/>
                    <a:pt x="5" y="32"/>
                  </a:cubicBezTo>
                  <a:close/>
                </a:path>
              </a:pathLst>
            </a:custGeom>
            <a:solidFill>
              <a:schemeClr val="folHlink">
                <a:alpha val="50000"/>
              </a:schemeClr>
            </a:solidFill>
            <a:ln w="9525">
              <a:noFill/>
              <a:round/>
              <a:headEnd/>
              <a:tailEnd/>
            </a:ln>
            <a:effectLst/>
          </p:spPr>
          <p:txBody>
            <a:bodyPr/>
            <a:lstStyle/>
            <a:p>
              <a:pPr eaLnBrk="0" hangingPunct="0">
                <a:defRPr/>
              </a:pPr>
              <a:endParaRPr lang="zh-CN" altLang="en-US"/>
            </a:p>
          </p:txBody>
        </p:sp>
        <p:grpSp>
          <p:nvGrpSpPr>
            <p:cNvPr id="1033" name="Group 4"/>
            <p:cNvGrpSpPr>
              <a:grpSpLocks/>
            </p:cNvGrpSpPr>
            <p:nvPr/>
          </p:nvGrpSpPr>
          <p:grpSpPr bwMode="auto">
            <a:xfrm rot="14964908" flipH="1">
              <a:off x="104" y="2441"/>
              <a:ext cx="452" cy="444"/>
              <a:chOff x="1727" y="866"/>
              <a:chExt cx="129" cy="157"/>
            </a:xfrm>
          </p:grpSpPr>
          <p:sp>
            <p:nvSpPr>
              <p:cNvPr id="46085" name="Freeform 5"/>
              <p:cNvSpPr>
                <a:spLocks/>
              </p:cNvSpPr>
              <p:nvPr/>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eaLnBrk="0" hangingPunct="0">
                  <a:defRPr/>
                </a:pPr>
                <a:endParaRPr lang="zh-CN" altLang="en-US"/>
              </a:p>
            </p:txBody>
          </p:sp>
          <p:sp>
            <p:nvSpPr>
              <p:cNvPr id="46086" name="Freeform 6"/>
              <p:cNvSpPr>
                <a:spLocks/>
              </p:cNvSpPr>
              <p:nvPr/>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eaLnBrk="0" hangingPunct="0">
                  <a:defRPr/>
                </a:pPr>
                <a:endParaRPr lang="zh-CN" altLang="en-US"/>
              </a:p>
            </p:txBody>
          </p:sp>
          <p:sp>
            <p:nvSpPr>
              <p:cNvPr id="46087" name="Freeform 7"/>
              <p:cNvSpPr>
                <a:spLocks/>
              </p:cNvSpPr>
              <p:nvPr/>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eaLnBrk="0" hangingPunct="0">
                  <a:defRPr/>
                </a:pPr>
                <a:endParaRPr lang="zh-CN" altLang="en-US"/>
              </a:p>
            </p:txBody>
          </p:sp>
        </p:grpSp>
        <p:sp>
          <p:nvSpPr>
            <p:cNvPr id="46088" name="Freeform 8"/>
            <p:cNvSpPr>
              <a:spLocks/>
            </p:cNvSpPr>
            <p:nvPr/>
          </p:nvSpPr>
          <p:spPr bwMode="ltGray">
            <a:xfrm>
              <a:off x="90" y="1736"/>
              <a:ext cx="710" cy="768"/>
            </a:xfrm>
            <a:custGeom>
              <a:avLst/>
              <a:gdLst/>
              <a:ahLst/>
              <a:cxnLst>
                <a:cxn ang="0">
                  <a:pos x="14" y="416"/>
                </a:cxn>
                <a:cxn ang="0">
                  <a:pos x="14" y="272"/>
                </a:cxn>
                <a:cxn ang="0">
                  <a:pos x="102" y="144"/>
                </a:cxn>
                <a:cxn ang="0">
                  <a:pos x="150" y="96"/>
                </a:cxn>
                <a:cxn ang="0">
                  <a:pos x="198" y="64"/>
                </a:cxn>
                <a:cxn ang="0">
                  <a:pos x="350" y="0"/>
                </a:cxn>
                <a:cxn ang="0">
                  <a:pos x="534" y="8"/>
                </a:cxn>
                <a:cxn ang="0">
                  <a:pos x="662" y="96"/>
                </a:cxn>
                <a:cxn ang="0">
                  <a:pos x="710" y="200"/>
                </a:cxn>
                <a:cxn ang="0">
                  <a:pos x="702" y="400"/>
                </a:cxn>
                <a:cxn ang="0">
                  <a:pos x="678" y="448"/>
                </a:cxn>
                <a:cxn ang="0">
                  <a:pos x="550" y="632"/>
                </a:cxn>
                <a:cxn ang="0">
                  <a:pos x="518" y="656"/>
                </a:cxn>
                <a:cxn ang="0">
                  <a:pos x="470" y="664"/>
                </a:cxn>
                <a:cxn ang="0">
                  <a:pos x="518" y="680"/>
                </a:cxn>
                <a:cxn ang="0">
                  <a:pos x="566" y="696"/>
                </a:cxn>
                <a:cxn ang="0">
                  <a:pos x="574" y="720"/>
                </a:cxn>
                <a:cxn ang="0">
                  <a:pos x="526" y="736"/>
                </a:cxn>
                <a:cxn ang="0">
                  <a:pos x="502" y="752"/>
                </a:cxn>
                <a:cxn ang="0">
                  <a:pos x="454" y="768"/>
                </a:cxn>
                <a:cxn ang="0">
                  <a:pos x="438" y="712"/>
                </a:cxn>
                <a:cxn ang="0">
                  <a:pos x="246" y="688"/>
                </a:cxn>
                <a:cxn ang="0">
                  <a:pos x="134" y="648"/>
                </a:cxn>
                <a:cxn ang="0">
                  <a:pos x="110" y="624"/>
                </a:cxn>
                <a:cxn ang="0">
                  <a:pos x="78" y="576"/>
                </a:cxn>
                <a:cxn ang="0">
                  <a:pos x="54" y="464"/>
                </a:cxn>
                <a:cxn ang="0">
                  <a:pos x="30" y="408"/>
                </a:cxn>
                <a:cxn ang="0">
                  <a:pos x="22" y="384"/>
                </a:cxn>
                <a:cxn ang="0">
                  <a:pos x="14" y="416"/>
                </a:cxn>
              </a:cxnLst>
              <a:rect l="0" t="0" r="r" b="b"/>
              <a:pathLst>
                <a:path w="710" h="768">
                  <a:moveTo>
                    <a:pt x="14" y="416"/>
                  </a:moveTo>
                  <a:cubicBezTo>
                    <a:pt x="6" y="353"/>
                    <a:pt x="0" y="339"/>
                    <a:pt x="14" y="272"/>
                  </a:cubicBezTo>
                  <a:cubicBezTo>
                    <a:pt x="24" y="227"/>
                    <a:pt x="72" y="178"/>
                    <a:pt x="102" y="144"/>
                  </a:cubicBezTo>
                  <a:cubicBezTo>
                    <a:pt x="117" y="127"/>
                    <a:pt x="134" y="112"/>
                    <a:pt x="150" y="96"/>
                  </a:cubicBezTo>
                  <a:cubicBezTo>
                    <a:pt x="164" y="82"/>
                    <a:pt x="198" y="64"/>
                    <a:pt x="198" y="64"/>
                  </a:cubicBezTo>
                  <a:cubicBezTo>
                    <a:pt x="231" y="14"/>
                    <a:pt x="294" y="7"/>
                    <a:pt x="350" y="0"/>
                  </a:cubicBezTo>
                  <a:cubicBezTo>
                    <a:pt x="411" y="3"/>
                    <a:pt x="473" y="1"/>
                    <a:pt x="534" y="8"/>
                  </a:cubicBezTo>
                  <a:cubicBezTo>
                    <a:pt x="582" y="13"/>
                    <a:pt x="624" y="71"/>
                    <a:pt x="662" y="96"/>
                  </a:cubicBezTo>
                  <a:cubicBezTo>
                    <a:pt x="691" y="140"/>
                    <a:pt x="698" y="151"/>
                    <a:pt x="710" y="200"/>
                  </a:cubicBezTo>
                  <a:cubicBezTo>
                    <a:pt x="707" y="267"/>
                    <a:pt x="707" y="333"/>
                    <a:pt x="702" y="400"/>
                  </a:cubicBezTo>
                  <a:cubicBezTo>
                    <a:pt x="700" y="423"/>
                    <a:pt x="688" y="428"/>
                    <a:pt x="678" y="448"/>
                  </a:cubicBezTo>
                  <a:cubicBezTo>
                    <a:pt x="646" y="512"/>
                    <a:pt x="626" y="607"/>
                    <a:pt x="550" y="632"/>
                  </a:cubicBezTo>
                  <a:cubicBezTo>
                    <a:pt x="539" y="640"/>
                    <a:pt x="530" y="651"/>
                    <a:pt x="518" y="656"/>
                  </a:cubicBezTo>
                  <a:cubicBezTo>
                    <a:pt x="503" y="662"/>
                    <a:pt x="470" y="648"/>
                    <a:pt x="470" y="664"/>
                  </a:cubicBezTo>
                  <a:cubicBezTo>
                    <a:pt x="470" y="681"/>
                    <a:pt x="502" y="675"/>
                    <a:pt x="518" y="680"/>
                  </a:cubicBezTo>
                  <a:cubicBezTo>
                    <a:pt x="534" y="685"/>
                    <a:pt x="566" y="696"/>
                    <a:pt x="566" y="696"/>
                  </a:cubicBezTo>
                  <a:cubicBezTo>
                    <a:pt x="569" y="704"/>
                    <a:pt x="580" y="714"/>
                    <a:pt x="574" y="720"/>
                  </a:cubicBezTo>
                  <a:cubicBezTo>
                    <a:pt x="562" y="732"/>
                    <a:pt x="542" y="731"/>
                    <a:pt x="526" y="736"/>
                  </a:cubicBezTo>
                  <a:cubicBezTo>
                    <a:pt x="517" y="739"/>
                    <a:pt x="511" y="748"/>
                    <a:pt x="502" y="752"/>
                  </a:cubicBezTo>
                  <a:cubicBezTo>
                    <a:pt x="487" y="759"/>
                    <a:pt x="454" y="768"/>
                    <a:pt x="454" y="768"/>
                  </a:cubicBezTo>
                  <a:cubicBezTo>
                    <a:pt x="448" y="750"/>
                    <a:pt x="453" y="725"/>
                    <a:pt x="438" y="712"/>
                  </a:cubicBezTo>
                  <a:cubicBezTo>
                    <a:pt x="407" y="685"/>
                    <a:pt x="256" y="689"/>
                    <a:pt x="246" y="688"/>
                  </a:cubicBezTo>
                  <a:cubicBezTo>
                    <a:pt x="207" y="680"/>
                    <a:pt x="166" y="674"/>
                    <a:pt x="134" y="648"/>
                  </a:cubicBezTo>
                  <a:cubicBezTo>
                    <a:pt x="125" y="641"/>
                    <a:pt x="117" y="633"/>
                    <a:pt x="110" y="624"/>
                  </a:cubicBezTo>
                  <a:cubicBezTo>
                    <a:pt x="98" y="609"/>
                    <a:pt x="78" y="576"/>
                    <a:pt x="78" y="576"/>
                  </a:cubicBezTo>
                  <a:cubicBezTo>
                    <a:pt x="66" y="506"/>
                    <a:pt x="74" y="544"/>
                    <a:pt x="54" y="464"/>
                  </a:cubicBezTo>
                  <a:cubicBezTo>
                    <a:pt x="37" y="397"/>
                    <a:pt x="58" y="463"/>
                    <a:pt x="30" y="408"/>
                  </a:cubicBezTo>
                  <a:cubicBezTo>
                    <a:pt x="26" y="400"/>
                    <a:pt x="30" y="380"/>
                    <a:pt x="22" y="384"/>
                  </a:cubicBezTo>
                  <a:cubicBezTo>
                    <a:pt x="12" y="389"/>
                    <a:pt x="17" y="405"/>
                    <a:pt x="14" y="416"/>
                  </a:cubicBezTo>
                  <a:close/>
                </a:path>
              </a:pathLst>
            </a:custGeom>
            <a:solidFill>
              <a:schemeClr val="accent2">
                <a:alpha val="50000"/>
              </a:schemeClr>
            </a:solidFill>
            <a:ln w="9525">
              <a:noFill/>
              <a:round/>
              <a:headEnd/>
              <a:tailEnd/>
            </a:ln>
            <a:effectLst/>
          </p:spPr>
          <p:txBody>
            <a:bodyPr/>
            <a:lstStyle/>
            <a:p>
              <a:pPr eaLnBrk="0" hangingPunct="0">
                <a:defRPr/>
              </a:pPr>
              <a:endParaRPr lang="zh-CN" altLang="en-US"/>
            </a:p>
          </p:txBody>
        </p:sp>
        <p:grpSp>
          <p:nvGrpSpPr>
            <p:cNvPr id="1035" name="Group 9"/>
            <p:cNvGrpSpPr>
              <a:grpSpLocks/>
            </p:cNvGrpSpPr>
            <p:nvPr/>
          </p:nvGrpSpPr>
          <p:grpSpPr bwMode="auto">
            <a:xfrm rot="416244">
              <a:off x="9" y="1746"/>
              <a:ext cx="1771" cy="1741"/>
              <a:chOff x="41" y="2787"/>
              <a:chExt cx="902" cy="833"/>
            </a:xfrm>
          </p:grpSpPr>
          <p:sp>
            <p:nvSpPr>
              <p:cNvPr id="46090" name="Freeform 10"/>
              <p:cNvSpPr>
                <a:spLocks/>
              </p:cNvSpPr>
              <p:nvPr/>
            </p:nvSpPr>
            <p:spPr bwMode="ltGray">
              <a:xfrm rot="373331" flipH="1">
                <a:off x="125" y="2787"/>
                <a:ext cx="313" cy="303"/>
              </a:xfrm>
              <a:custGeom>
                <a:avLst/>
                <a:gdLst/>
                <a:ahLst/>
                <a:cxnLst>
                  <a:cxn ang="0">
                    <a:pos x="46" y="210"/>
                  </a:cxn>
                  <a:cxn ang="0">
                    <a:pos x="37" y="198"/>
                  </a:cxn>
                  <a:cxn ang="0">
                    <a:pos x="26" y="181"/>
                  </a:cxn>
                  <a:cxn ang="0">
                    <a:pos x="15" y="159"/>
                  </a:cxn>
                  <a:cxn ang="0">
                    <a:pos x="5" y="135"/>
                  </a:cxn>
                  <a:cxn ang="0">
                    <a:pos x="0" y="109"/>
                  </a:cxn>
                  <a:cxn ang="0">
                    <a:pos x="1" y="82"/>
                  </a:cxn>
                  <a:cxn ang="0">
                    <a:pos x="9" y="57"/>
                  </a:cxn>
                  <a:cxn ang="0">
                    <a:pos x="27" y="35"/>
                  </a:cxn>
                  <a:cxn ang="0">
                    <a:pos x="45" y="22"/>
                  </a:cxn>
                  <a:cxn ang="0">
                    <a:pos x="60" y="12"/>
                  </a:cxn>
                  <a:cxn ang="0">
                    <a:pos x="72" y="7"/>
                  </a:cxn>
                  <a:cxn ang="0">
                    <a:pos x="81" y="5"/>
                  </a:cxn>
                  <a:cxn ang="0">
                    <a:pos x="88" y="5"/>
                  </a:cxn>
                  <a:cxn ang="0">
                    <a:pos x="104" y="0"/>
                  </a:cxn>
                  <a:cxn ang="0">
                    <a:pos x="148" y="8"/>
                  </a:cxn>
                  <a:cxn ang="0">
                    <a:pos x="160" y="12"/>
                  </a:cxn>
                  <a:cxn ang="0">
                    <a:pos x="172" y="15"/>
                  </a:cxn>
                  <a:cxn ang="0">
                    <a:pos x="182" y="19"/>
                  </a:cxn>
                  <a:cxn ang="0">
                    <a:pos x="190" y="23"/>
                  </a:cxn>
                  <a:cxn ang="0">
                    <a:pos x="198" y="27"/>
                  </a:cxn>
                  <a:cxn ang="0">
                    <a:pos x="205" y="32"/>
                  </a:cxn>
                  <a:cxn ang="0">
                    <a:pos x="211" y="38"/>
                  </a:cxn>
                  <a:cxn ang="0">
                    <a:pos x="217" y="45"/>
                  </a:cxn>
                  <a:cxn ang="0">
                    <a:pos x="205" y="40"/>
                  </a:cxn>
                  <a:cxn ang="0">
                    <a:pos x="194" y="36"/>
                  </a:cxn>
                  <a:cxn ang="0">
                    <a:pos x="183" y="33"/>
                  </a:cxn>
                  <a:cxn ang="0">
                    <a:pos x="172" y="30"/>
                  </a:cxn>
                  <a:cxn ang="0">
                    <a:pos x="163" y="27"/>
                  </a:cxn>
                  <a:cxn ang="0">
                    <a:pos x="153" y="26"/>
                  </a:cxn>
                  <a:cxn ang="0">
                    <a:pos x="143" y="24"/>
                  </a:cxn>
                  <a:cxn ang="0">
                    <a:pos x="134" y="24"/>
                  </a:cxn>
                  <a:cxn ang="0">
                    <a:pos x="125" y="24"/>
                  </a:cxn>
                  <a:cxn ang="0">
                    <a:pos x="116" y="25"/>
                  </a:cxn>
                  <a:cxn ang="0">
                    <a:pos x="107" y="27"/>
                  </a:cxn>
                  <a:cxn ang="0">
                    <a:pos x="99" y="29"/>
                  </a:cxn>
                  <a:cxn ang="0">
                    <a:pos x="91" y="33"/>
                  </a:cxn>
                  <a:cxn ang="0">
                    <a:pos x="82" y="36"/>
                  </a:cxn>
                  <a:cxn ang="0">
                    <a:pos x="74" y="41"/>
                  </a:cxn>
                  <a:cxn ang="0">
                    <a:pos x="66" y="46"/>
                  </a:cxn>
                  <a:cxn ang="0">
                    <a:pos x="52" y="61"/>
                  </a:cxn>
                  <a:cxn ang="0">
                    <a:pos x="42" y="80"/>
                  </a:cxn>
                  <a:cxn ang="0">
                    <a:pos x="37" y="103"/>
                  </a:cxn>
                  <a:cxn ang="0">
                    <a:pos x="35" y="126"/>
                  </a:cxn>
                  <a:cxn ang="0">
                    <a:pos x="35" y="151"/>
                  </a:cxn>
                  <a:cxn ang="0">
                    <a:pos x="38" y="174"/>
                  </a:cxn>
                  <a:cxn ang="0">
                    <a:pos x="41" y="194"/>
                  </a:cxn>
                  <a:cxn ang="0">
                    <a:pos x="46" y="210"/>
                  </a:cxn>
                </a:cxnLst>
                <a:rect l="0" t="0" r="r" b="b"/>
                <a:pathLst>
                  <a:path w="217" h="210">
                    <a:moveTo>
                      <a:pt x="46" y="210"/>
                    </a:moveTo>
                    <a:lnTo>
                      <a:pt x="37" y="198"/>
                    </a:lnTo>
                    <a:lnTo>
                      <a:pt x="26" y="181"/>
                    </a:lnTo>
                    <a:lnTo>
                      <a:pt x="15" y="159"/>
                    </a:lnTo>
                    <a:lnTo>
                      <a:pt x="5" y="135"/>
                    </a:lnTo>
                    <a:lnTo>
                      <a:pt x="0" y="109"/>
                    </a:lnTo>
                    <a:lnTo>
                      <a:pt x="1" y="82"/>
                    </a:lnTo>
                    <a:lnTo>
                      <a:pt x="9" y="57"/>
                    </a:lnTo>
                    <a:lnTo>
                      <a:pt x="27" y="35"/>
                    </a:lnTo>
                    <a:lnTo>
                      <a:pt x="45" y="22"/>
                    </a:lnTo>
                    <a:lnTo>
                      <a:pt x="60" y="12"/>
                    </a:lnTo>
                    <a:lnTo>
                      <a:pt x="72" y="7"/>
                    </a:lnTo>
                    <a:lnTo>
                      <a:pt x="81" y="5"/>
                    </a:lnTo>
                    <a:lnTo>
                      <a:pt x="88" y="5"/>
                    </a:lnTo>
                    <a:lnTo>
                      <a:pt x="104" y="0"/>
                    </a:lnTo>
                    <a:lnTo>
                      <a:pt x="148" y="8"/>
                    </a:lnTo>
                    <a:lnTo>
                      <a:pt x="160" y="12"/>
                    </a:lnTo>
                    <a:lnTo>
                      <a:pt x="172" y="15"/>
                    </a:lnTo>
                    <a:lnTo>
                      <a:pt x="182" y="19"/>
                    </a:lnTo>
                    <a:lnTo>
                      <a:pt x="190" y="23"/>
                    </a:lnTo>
                    <a:lnTo>
                      <a:pt x="198" y="27"/>
                    </a:lnTo>
                    <a:lnTo>
                      <a:pt x="205" y="32"/>
                    </a:lnTo>
                    <a:lnTo>
                      <a:pt x="211" y="38"/>
                    </a:lnTo>
                    <a:lnTo>
                      <a:pt x="217" y="45"/>
                    </a:lnTo>
                    <a:lnTo>
                      <a:pt x="205" y="40"/>
                    </a:lnTo>
                    <a:lnTo>
                      <a:pt x="194" y="36"/>
                    </a:lnTo>
                    <a:lnTo>
                      <a:pt x="183" y="33"/>
                    </a:lnTo>
                    <a:lnTo>
                      <a:pt x="172" y="30"/>
                    </a:lnTo>
                    <a:lnTo>
                      <a:pt x="163" y="27"/>
                    </a:lnTo>
                    <a:lnTo>
                      <a:pt x="153" y="26"/>
                    </a:lnTo>
                    <a:lnTo>
                      <a:pt x="143" y="24"/>
                    </a:lnTo>
                    <a:lnTo>
                      <a:pt x="134" y="24"/>
                    </a:lnTo>
                    <a:lnTo>
                      <a:pt x="125" y="24"/>
                    </a:lnTo>
                    <a:lnTo>
                      <a:pt x="116" y="25"/>
                    </a:lnTo>
                    <a:lnTo>
                      <a:pt x="107" y="27"/>
                    </a:lnTo>
                    <a:lnTo>
                      <a:pt x="99" y="29"/>
                    </a:lnTo>
                    <a:lnTo>
                      <a:pt x="91" y="33"/>
                    </a:lnTo>
                    <a:lnTo>
                      <a:pt x="82" y="36"/>
                    </a:lnTo>
                    <a:lnTo>
                      <a:pt x="74" y="41"/>
                    </a:lnTo>
                    <a:lnTo>
                      <a:pt x="66" y="46"/>
                    </a:lnTo>
                    <a:lnTo>
                      <a:pt x="52" y="61"/>
                    </a:lnTo>
                    <a:lnTo>
                      <a:pt x="42" y="80"/>
                    </a:lnTo>
                    <a:lnTo>
                      <a:pt x="37" y="103"/>
                    </a:lnTo>
                    <a:lnTo>
                      <a:pt x="35" y="126"/>
                    </a:lnTo>
                    <a:lnTo>
                      <a:pt x="35" y="151"/>
                    </a:lnTo>
                    <a:lnTo>
                      <a:pt x="38" y="174"/>
                    </a:lnTo>
                    <a:lnTo>
                      <a:pt x="41" y="194"/>
                    </a:lnTo>
                    <a:lnTo>
                      <a:pt x="46" y="210"/>
                    </a:lnTo>
                    <a:close/>
                  </a:path>
                </a:pathLst>
              </a:custGeom>
              <a:solidFill>
                <a:schemeClr val="accent2"/>
              </a:solidFill>
              <a:ln w="9525">
                <a:noFill/>
                <a:round/>
                <a:headEnd/>
                <a:tailEnd/>
              </a:ln>
            </p:spPr>
            <p:txBody>
              <a:bodyPr/>
              <a:lstStyle/>
              <a:p>
                <a:pPr eaLnBrk="0" hangingPunct="0">
                  <a:defRPr/>
                </a:pPr>
                <a:endParaRPr lang="zh-CN" altLang="en-US"/>
              </a:p>
            </p:txBody>
          </p:sp>
          <p:sp>
            <p:nvSpPr>
              <p:cNvPr id="46091" name="Freeform 11"/>
              <p:cNvSpPr>
                <a:spLocks/>
              </p:cNvSpPr>
              <p:nvPr/>
            </p:nvSpPr>
            <p:spPr bwMode="ltGray">
              <a:xfrm rot="373331" flipH="1">
                <a:off x="41" y="2843"/>
                <a:ext cx="262" cy="308"/>
              </a:xfrm>
              <a:custGeom>
                <a:avLst/>
                <a:gdLst/>
                <a:ahLst/>
                <a:cxnLst>
                  <a:cxn ang="0">
                    <a:pos x="109" y="0"/>
                  </a:cxn>
                  <a:cxn ang="0">
                    <a:pos x="112" y="2"/>
                  </a:cxn>
                  <a:cxn ang="0">
                    <a:pos x="118" y="8"/>
                  </a:cxn>
                  <a:cxn ang="0">
                    <a:pos x="127" y="18"/>
                  </a:cxn>
                  <a:cxn ang="0">
                    <a:pos x="137" y="33"/>
                  </a:cxn>
                  <a:cxn ang="0">
                    <a:pos x="145" y="52"/>
                  </a:cxn>
                  <a:cxn ang="0">
                    <a:pos x="150" y="76"/>
                  </a:cxn>
                  <a:cxn ang="0">
                    <a:pos x="150" y="105"/>
                  </a:cxn>
                  <a:cxn ang="0">
                    <a:pos x="144" y="139"/>
                  </a:cxn>
                  <a:cxn ang="0">
                    <a:pos x="140" y="149"/>
                  </a:cxn>
                  <a:cxn ang="0">
                    <a:pos x="136" y="157"/>
                  </a:cxn>
                  <a:cxn ang="0">
                    <a:pos x="131" y="165"/>
                  </a:cxn>
                  <a:cxn ang="0">
                    <a:pos x="125" y="173"/>
                  </a:cxn>
                  <a:cxn ang="0">
                    <a:pos x="117" y="180"/>
                  </a:cxn>
                  <a:cxn ang="0">
                    <a:pos x="110" y="185"/>
                  </a:cxn>
                  <a:cxn ang="0">
                    <a:pos x="102" y="191"/>
                  </a:cxn>
                  <a:cxn ang="0">
                    <a:pos x="92" y="195"/>
                  </a:cxn>
                  <a:cxn ang="0">
                    <a:pos x="82" y="197"/>
                  </a:cxn>
                  <a:cxn ang="0">
                    <a:pos x="72" y="200"/>
                  </a:cxn>
                  <a:cxn ang="0">
                    <a:pos x="61" y="201"/>
                  </a:cxn>
                  <a:cxn ang="0">
                    <a:pos x="49" y="201"/>
                  </a:cxn>
                  <a:cxn ang="0">
                    <a:pos x="37" y="200"/>
                  </a:cxn>
                  <a:cxn ang="0">
                    <a:pos x="25" y="197"/>
                  </a:cxn>
                  <a:cxn ang="0">
                    <a:pos x="12" y="193"/>
                  </a:cxn>
                  <a:cxn ang="0">
                    <a:pos x="0" y="188"/>
                  </a:cxn>
                  <a:cxn ang="0">
                    <a:pos x="11" y="195"/>
                  </a:cxn>
                  <a:cxn ang="0">
                    <a:pos x="22" y="200"/>
                  </a:cxn>
                  <a:cxn ang="0">
                    <a:pos x="33" y="205"/>
                  </a:cxn>
                  <a:cxn ang="0">
                    <a:pos x="43" y="208"/>
                  </a:cxn>
                  <a:cxn ang="0">
                    <a:pos x="53" y="211"/>
                  </a:cxn>
                  <a:cxn ang="0">
                    <a:pos x="63" y="212"/>
                  </a:cxn>
                  <a:cxn ang="0">
                    <a:pos x="73" y="213"/>
                  </a:cxn>
                  <a:cxn ang="0">
                    <a:pos x="83" y="213"/>
                  </a:cxn>
                  <a:cxn ang="0">
                    <a:pos x="91" y="212"/>
                  </a:cxn>
                  <a:cxn ang="0">
                    <a:pos x="100" y="210"/>
                  </a:cxn>
                  <a:cxn ang="0">
                    <a:pos x="108" y="208"/>
                  </a:cxn>
                  <a:cxn ang="0">
                    <a:pos x="116" y="206"/>
                  </a:cxn>
                  <a:cxn ang="0">
                    <a:pos x="123" y="203"/>
                  </a:cxn>
                  <a:cxn ang="0">
                    <a:pos x="130" y="199"/>
                  </a:cxn>
                  <a:cxn ang="0">
                    <a:pos x="136" y="195"/>
                  </a:cxn>
                  <a:cxn ang="0">
                    <a:pos x="142" y="191"/>
                  </a:cxn>
                  <a:cxn ang="0">
                    <a:pos x="158" y="176"/>
                  </a:cxn>
                  <a:cxn ang="0">
                    <a:pos x="169" y="161"/>
                  </a:cxn>
                  <a:cxn ang="0">
                    <a:pos x="176" y="144"/>
                  </a:cxn>
                  <a:cxn ang="0">
                    <a:pos x="179" y="128"/>
                  </a:cxn>
                  <a:cxn ang="0">
                    <a:pos x="181" y="111"/>
                  </a:cxn>
                  <a:cxn ang="0">
                    <a:pos x="181" y="95"/>
                  </a:cxn>
                  <a:cxn ang="0">
                    <a:pos x="182" y="79"/>
                  </a:cxn>
                  <a:cxn ang="0">
                    <a:pos x="173" y="46"/>
                  </a:cxn>
                  <a:cxn ang="0">
                    <a:pos x="156" y="21"/>
                  </a:cxn>
                  <a:cxn ang="0">
                    <a:pos x="151" y="18"/>
                  </a:cxn>
                  <a:cxn ang="0">
                    <a:pos x="147" y="15"/>
                  </a:cxn>
                  <a:cxn ang="0">
                    <a:pos x="142" y="13"/>
                  </a:cxn>
                  <a:cxn ang="0">
                    <a:pos x="138" y="11"/>
                  </a:cxn>
                  <a:cxn ang="0">
                    <a:pos x="132" y="9"/>
                  </a:cxn>
                  <a:cxn ang="0">
                    <a:pos x="126" y="6"/>
                  </a:cxn>
                  <a:cxn ang="0">
                    <a:pos x="119" y="3"/>
                  </a:cxn>
                  <a:cxn ang="0">
                    <a:pos x="109" y="0"/>
                  </a:cxn>
                </a:cxnLst>
                <a:rect l="0" t="0" r="r" b="b"/>
                <a:pathLst>
                  <a:path w="182" h="213">
                    <a:moveTo>
                      <a:pt x="109" y="0"/>
                    </a:moveTo>
                    <a:lnTo>
                      <a:pt x="112" y="2"/>
                    </a:lnTo>
                    <a:lnTo>
                      <a:pt x="118" y="8"/>
                    </a:lnTo>
                    <a:lnTo>
                      <a:pt x="127" y="18"/>
                    </a:lnTo>
                    <a:lnTo>
                      <a:pt x="137" y="33"/>
                    </a:lnTo>
                    <a:lnTo>
                      <a:pt x="145" y="52"/>
                    </a:lnTo>
                    <a:lnTo>
                      <a:pt x="150" y="76"/>
                    </a:lnTo>
                    <a:lnTo>
                      <a:pt x="150" y="105"/>
                    </a:lnTo>
                    <a:lnTo>
                      <a:pt x="144" y="139"/>
                    </a:lnTo>
                    <a:lnTo>
                      <a:pt x="140" y="149"/>
                    </a:lnTo>
                    <a:lnTo>
                      <a:pt x="136" y="157"/>
                    </a:lnTo>
                    <a:lnTo>
                      <a:pt x="131" y="165"/>
                    </a:lnTo>
                    <a:lnTo>
                      <a:pt x="125" y="173"/>
                    </a:lnTo>
                    <a:lnTo>
                      <a:pt x="117" y="180"/>
                    </a:lnTo>
                    <a:lnTo>
                      <a:pt x="110" y="185"/>
                    </a:lnTo>
                    <a:lnTo>
                      <a:pt x="102" y="191"/>
                    </a:lnTo>
                    <a:lnTo>
                      <a:pt x="92" y="195"/>
                    </a:lnTo>
                    <a:lnTo>
                      <a:pt x="82" y="197"/>
                    </a:lnTo>
                    <a:lnTo>
                      <a:pt x="72" y="200"/>
                    </a:lnTo>
                    <a:lnTo>
                      <a:pt x="61" y="201"/>
                    </a:lnTo>
                    <a:lnTo>
                      <a:pt x="49" y="201"/>
                    </a:lnTo>
                    <a:lnTo>
                      <a:pt x="37" y="200"/>
                    </a:lnTo>
                    <a:lnTo>
                      <a:pt x="25" y="197"/>
                    </a:lnTo>
                    <a:lnTo>
                      <a:pt x="12" y="193"/>
                    </a:lnTo>
                    <a:lnTo>
                      <a:pt x="0" y="188"/>
                    </a:lnTo>
                    <a:lnTo>
                      <a:pt x="11" y="195"/>
                    </a:lnTo>
                    <a:lnTo>
                      <a:pt x="22" y="200"/>
                    </a:lnTo>
                    <a:lnTo>
                      <a:pt x="33" y="205"/>
                    </a:lnTo>
                    <a:lnTo>
                      <a:pt x="43" y="208"/>
                    </a:lnTo>
                    <a:lnTo>
                      <a:pt x="53" y="211"/>
                    </a:lnTo>
                    <a:lnTo>
                      <a:pt x="63" y="212"/>
                    </a:lnTo>
                    <a:lnTo>
                      <a:pt x="73" y="213"/>
                    </a:lnTo>
                    <a:lnTo>
                      <a:pt x="83" y="213"/>
                    </a:lnTo>
                    <a:lnTo>
                      <a:pt x="91" y="212"/>
                    </a:lnTo>
                    <a:lnTo>
                      <a:pt x="100" y="210"/>
                    </a:lnTo>
                    <a:lnTo>
                      <a:pt x="108" y="208"/>
                    </a:lnTo>
                    <a:lnTo>
                      <a:pt x="116" y="206"/>
                    </a:lnTo>
                    <a:lnTo>
                      <a:pt x="123" y="203"/>
                    </a:lnTo>
                    <a:lnTo>
                      <a:pt x="130" y="199"/>
                    </a:lnTo>
                    <a:lnTo>
                      <a:pt x="136" y="195"/>
                    </a:lnTo>
                    <a:lnTo>
                      <a:pt x="142" y="191"/>
                    </a:lnTo>
                    <a:lnTo>
                      <a:pt x="158" y="176"/>
                    </a:lnTo>
                    <a:lnTo>
                      <a:pt x="169" y="161"/>
                    </a:lnTo>
                    <a:lnTo>
                      <a:pt x="176" y="144"/>
                    </a:lnTo>
                    <a:lnTo>
                      <a:pt x="179" y="128"/>
                    </a:lnTo>
                    <a:lnTo>
                      <a:pt x="181" y="111"/>
                    </a:lnTo>
                    <a:lnTo>
                      <a:pt x="181" y="95"/>
                    </a:lnTo>
                    <a:lnTo>
                      <a:pt x="182" y="79"/>
                    </a:lnTo>
                    <a:lnTo>
                      <a:pt x="173" y="46"/>
                    </a:lnTo>
                    <a:lnTo>
                      <a:pt x="156" y="21"/>
                    </a:lnTo>
                    <a:lnTo>
                      <a:pt x="151" y="18"/>
                    </a:lnTo>
                    <a:lnTo>
                      <a:pt x="147" y="15"/>
                    </a:lnTo>
                    <a:lnTo>
                      <a:pt x="142" y="13"/>
                    </a:lnTo>
                    <a:lnTo>
                      <a:pt x="138" y="11"/>
                    </a:lnTo>
                    <a:lnTo>
                      <a:pt x="132" y="9"/>
                    </a:lnTo>
                    <a:lnTo>
                      <a:pt x="126" y="6"/>
                    </a:lnTo>
                    <a:lnTo>
                      <a:pt x="119" y="3"/>
                    </a:lnTo>
                    <a:lnTo>
                      <a:pt x="109" y="0"/>
                    </a:lnTo>
                    <a:close/>
                  </a:path>
                </a:pathLst>
              </a:custGeom>
              <a:solidFill>
                <a:schemeClr val="accent2"/>
              </a:solidFill>
              <a:ln w="9525">
                <a:noFill/>
                <a:round/>
                <a:headEnd/>
                <a:tailEnd/>
              </a:ln>
            </p:spPr>
            <p:txBody>
              <a:bodyPr/>
              <a:lstStyle/>
              <a:p>
                <a:pPr eaLnBrk="0" hangingPunct="0">
                  <a:defRPr/>
                </a:pPr>
                <a:endParaRPr lang="zh-CN" altLang="en-US"/>
              </a:p>
            </p:txBody>
          </p:sp>
          <p:sp>
            <p:nvSpPr>
              <p:cNvPr id="46092" name="Freeform 12"/>
              <p:cNvSpPr>
                <a:spLocks/>
              </p:cNvSpPr>
              <p:nvPr/>
            </p:nvSpPr>
            <p:spPr bwMode="ltGray">
              <a:xfrm rot="373331" flipH="1">
                <a:off x="121" y="2907"/>
                <a:ext cx="93" cy="156"/>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accent2"/>
              </a:solidFill>
              <a:ln w="9525">
                <a:noFill/>
                <a:round/>
                <a:headEnd/>
                <a:tailEnd/>
              </a:ln>
            </p:spPr>
            <p:txBody>
              <a:bodyPr/>
              <a:lstStyle/>
              <a:p>
                <a:pPr eaLnBrk="0" hangingPunct="0">
                  <a:defRPr/>
                </a:pPr>
                <a:endParaRPr lang="zh-CN" altLang="en-US"/>
              </a:p>
            </p:txBody>
          </p:sp>
          <p:sp>
            <p:nvSpPr>
              <p:cNvPr id="46093" name="Freeform 13"/>
              <p:cNvSpPr>
                <a:spLocks/>
              </p:cNvSpPr>
              <p:nvPr/>
            </p:nvSpPr>
            <p:spPr bwMode="ltGray">
              <a:xfrm rot="373331" flipH="1">
                <a:off x="313" y="3110"/>
                <a:ext cx="85" cy="93"/>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accent2"/>
              </a:solidFill>
              <a:ln w="9525">
                <a:noFill/>
                <a:round/>
                <a:headEnd/>
                <a:tailEnd/>
              </a:ln>
            </p:spPr>
            <p:txBody>
              <a:bodyPr/>
              <a:lstStyle/>
              <a:p>
                <a:pPr eaLnBrk="0" hangingPunct="0">
                  <a:defRPr/>
                </a:pPr>
                <a:endParaRPr lang="zh-CN" altLang="en-US"/>
              </a:p>
            </p:txBody>
          </p:sp>
          <p:sp>
            <p:nvSpPr>
              <p:cNvPr id="46094" name="Freeform 14"/>
              <p:cNvSpPr>
                <a:spLocks/>
              </p:cNvSpPr>
              <p:nvPr/>
            </p:nvSpPr>
            <p:spPr bwMode="ltGray">
              <a:xfrm rot="373331" flipH="1">
                <a:off x="289" y="3133"/>
                <a:ext cx="21" cy="55"/>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accent2"/>
              </a:solidFill>
              <a:ln w="9525">
                <a:noFill/>
                <a:round/>
                <a:headEnd/>
                <a:tailEnd/>
              </a:ln>
            </p:spPr>
            <p:txBody>
              <a:bodyPr/>
              <a:lstStyle/>
              <a:p>
                <a:pPr eaLnBrk="0" hangingPunct="0">
                  <a:defRPr/>
                </a:pPr>
                <a:endParaRPr lang="zh-CN" altLang="en-US"/>
              </a:p>
            </p:txBody>
          </p:sp>
          <p:grpSp>
            <p:nvGrpSpPr>
              <p:cNvPr id="1067" name="Group 15"/>
              <p:cNvGrpSpPr>
                <a:grpSpLocks/>
              </p:cNvGrpSpPr>
              <p:nvPr/>
            </p:nvGrpSpPr>
            <p:grpSpPr bwMode="auto">
              <a:xfrm rot="10886446" flipH="1">
                <a:off x="335" y="3251"/>
                <a:ext cx="608" cy="369"/>
                <a:chOff x="-366" y="1704"/>
                <a:chExt cx="608" cy="369"/>
              </a:xfrm>
            </p:grpSpPr>
            <p:sp>
              <p:nvSpPr>
                <p:cNvPr id="46096" name="Freeform 16"/>
                <p:cNvSpPr>
                  <a:spLocks/>
                </p:cNvSpPr>
                <p:nvPr/>
              </p:nvSpPr>
              <p:spPr bwMode="ltGray">
                <a:xfrm rot="4200091">
                  <a:off x="-243" y="1807"/>
                  <a:ext cx="143" cy="390"/>
                </a:xfrm>
                <a:custGeom>
                  <a:avLst/>
                  <a:gdLst/>
                  <a:ahLst/>
                  <a:cxnLst>
                    <a:cxn ang="0">
                      <a:pos x="12" y="44"/>
                    </a:cxn>
                    <a:cxn ang="0">
                      <a:pos x="6" y="72"/>
                    </a:cxn>
                    <a:cxn ang="0">
                      <a:pos x="3" y="99"/>
                    </a:cxn>
                    <a:cxn ang="0">
                      <a:pos x="0" y="125"/>
                    </a:cxn>
                    <a:cxn ang="0">
                      <a:pos x="0" y="151"/>
                    </a:cxn>
                    <a:cxn ang="0">
                      <a:pos x="3" y="180"/>
                    </a:cxn>
                    <a:cxn ang="0">
                      <a:pos x="7" y="211"/>
                    </a:cxn>
                    <a:cxn ang="0">
                      <a:pos x="16" y="247"/>
                    </a:cxn>
                    <a:cxn ang="0">
                      <a:pos x="29" y="287"/>
                    </a:cxn>
                    <a:cxn ang="0">
                      <a:pos x="43" y="325"/>
                    </a:cxn>
                    <a:cxn ang="0">
                      <a:pos x="61" y="364"/>
                    </a:cxn>
                    <a:cxn ang="0">
                      <a:pos x="83" y="406"/>
                    </a:cxn>
                    <a:cxn ang="0">
                      <a:pos x="106" y="446"/>
                    </a:cxn>
                    <a:cxn ang="0">
                      <a:pos x="132" y="483"/>
                    </a:cxn>
                    <a:cxn ang="0">
                      <a:pos x="157" y="516"/>
                    </a:cxn>
                    <a:cxn ang="0">
                      <a:pos x="182" y="544"/>
                    </a:cxn>
                    <a:cxn ang="0">
                      <a:pos x="207" y="564"/>
                    </a:cxn>
                    <a:cxn ang="0">
                      <a:pos x="160" y="501"/>
                    </a:cxn>
                    <a:cxn ang="0">
                      <a:pos x="127" y="448"/>
                    </a:cxn>
                    <a:cxn ang="0">
                      <a:pos x="103" y="405"/>
                    </a:cxn>
                    <a:cxn ang="0">
                      <a:pos x="87" y="368"/>
                    </a:cxn>
                    <a:cxn ang="0">
                      <a:pos x="75" y="337"/>
                    </a:cxn>
                    <a:cxn ang="0">
                      <a:pos x="68" y="309"/>
                    </a:cxn>
                    <a:cxn ang="0">
                      <a:pos x="63" y="285"/>
                    </a:cxn>
                    <a:cxn ang="0">
                      <a:pos x="56" y="261"/>
                    </a:cxn>
                    <a:cxn ang="0">
                      <a:pos x="44" y="205"/>
                    </a:cxn>
                    <a:cxn ang="0">
                      <a:pos x="41" y="140"/>
                    </a:cxn>
                    <a:cxn ang="0">
                      <a:pos x="43" y="68"/>
                    </a:cxn>
                    <a:cxn ang="0">
                      <a:pos x="50" y="0"/>
                    </a:cxn>
                    <a:cxn ang="0">
                      <a:pos x="12" y="44"/>
                    </a:cxn>
                  </a:cxnLst>
                  <a:rect l="0" t="0" r="r" b="b"/>
                  <a:pathLst>
                    <a:path w="207" h="564">
                      <a:moveTo>
                        <a:pt x="12" y="44"/>
                      </a:moveTo>
                      <a:lnTo>
                        <a:pt x="6" y="72"/>
                      </a:lnTo>
                      <a:lnTo>
                        <a:pt x="3" y="99"/>
                      </a:lnTo>
                      <a:lnTo>
                        <a:pt x="0" y="125"/>
                      </a:lnTo>
                      <a:lnTo>
                        <a:pt x="0" y="151"/>
                      </a:lnTo>
                      <a:lnTo>
                        <a:pt x="3" y="180"/>
                      </a:lnTo>
                      <a:lnTo>
                        <a:pt x="7" y="211"/>
                      </a:lnTo>
                      <a:lnTo>
                        <a:pt x="16" y="247"/>
                      </a:lnTo>
                      <a:lnTo>
                        <a:pt x="29" y="287"/>
                      </a:lnTo>
                      <a:lnTo>
                        <a:pt x="43" y="325"/>
                      </a:lnTo>
                      <a:lnTo>
                        <a:pt x="61" y="364"/>
                      </a:lnTo>
                      <a:lnTo>
                        <a:pt x="83" y="406"/>
                      </a:lnTo>
                      <a:lnTo>
                        <a:pt x="106" y="446"/>
                      </a:lnTo>
                      <a:lnTo>
                        <a:pt x="132" y="483"/>
                      </a:lnTo>
                      <a:lnTo>
                        <a:pt x="157" y="516"/>
                      </a:lnTo>
                      <a:lnTo>
                        <a:pt x="182" y="544"/>
                      </a:lnTo>
                      <a:lnTo>
                        <a:pt x="207" y="564"/>
                      </a:lnTo>
                      <a:lnTo>
                        <a:pt x="160" y="501"/>
                      </a:lnTo>
                      <a:lnTo>
                        <a:pt x="127" y="448"/>
                      </a:lnTo>
                      <a:lnTo>
                        <a:pt x="103" y="405"/>
                      </a:lnTo>
                      <a:lnTo>
                        <a:pt x="87" y="368"/>
                      </a:lnTo>
                      <a:lnTo>
                        <a:pt x="75" y="337"/>
                      </a:lnTo>
                      <a:lnTo>
                        <a:pt x="68" y="309"/>
                      </a:lnTo>
                      <a:lnTo>
                        <a:pt x="63" y="285"/>
                      </a:lnTo>
                      <a:lnTo>
                        <a:pt x="56" y="261"/>
                      </a:lnTo>
                      <a:lnTo>
                        <a:pt x="44" y="205"/>
                      </a:lnTo>
                      <a:lnTo>
                        <a:pt x="41" y="140"/>
                      </a:lnTo>
                      <a:lnTo>
                        <a:pt x="43" y="68"/>
                      </a:lnTo>
                      <a:lnTo>
                        <a:pt x="50" y="0"/>
                      </a:lnTo>
                      <a:lnTo>
                        <a:pt x="12" y="44"/>
                      </a:lnTo>
                      <a:close/>
                    </a:path>
                  </a:pathLst>
                </a:custGeom>
                <a:solidFill>
                  <a:schemeClr val="accent2"/>
                </a:solidFill>
                <a:ln w="9525">
                  <a:noFill/>
                  <a:round/>
                  <a:headEnd/>
                  <a:tailEnd/>
                </a:ln>
              </p:spPr>
              <p:txBody>
                <a:bodyPr/>
                <a:lstStyle/>
                <a:p>
                  <a:pPr eaLnBrk="0" hangingPunct="0">
                    <a:defRPr/>
                  </a:pPr>
                  <a:endParaRPr lang="zh-CN" altLang="en-US"/>
                </a:p>
              </p:txBody>
            </p:sp>
            <p:sp>
              <p:nvSpPr>
                <p:cNvPr id="46097" name="Freeform 17"/>
                <p:cNvSpPr>
                  <a:spLocks/>
                </p:cNvSpPr>
                <p:nvPr/>
              </p:nvSpPr>
              <p:spPr bwMode="ltGray">
                <a:xfrm rot="4200091">
                  <a:off x="124" y="1761"/>
                  <a:ext cx="33" cy="160"/>
                </a:xfrm>
                <a:custGeom>
                  <a:avLst/>
                  <a:gdLst/>
                  <a:ahLst/>
                  <a:cxnLst>
                    <a:cxn ang="0">
                      <a:pos x="0" y="19"/>
                    </a:cxn>
                    <a:cxn ang="0">
                      <a:pos x="14" y="55"/>
                    </a:cxn>
                    <a:cxn ang="0">
                      <a:pos x="22" y="101"/>
                    </a:cxn>
                    <a:cxn ang="0">
                      <a:pos x="24" y="159"/>
                    </a:cxn>
                    <a:cxn ang="0">
                      <a:pos x="19" y="232"/>
                    </a:cxn>
                    <a:cxn ang="0">
                      <a:pos x="45" y="217"/>
                    </a:cxn>
                    <a:cxn ang="0">
                      <a:pos x="47" y="178"/>
                    </a:cxn>
                    <a:cxn ang="0">
                      <a:pos x="47" y="140"/>
                    </a:cxn>
                    <a:cxn ang="0">
                      <a:pos x="45" y="103"/>
                    </a:cxn>
                    <a:cxn ang="0">
                      <a:pos x="41" y="71"/>
                    </a:cxn>
                    <a:cxn ang="0">
                      <a:pos x="36" y="52"/>
                    </a:cxn>
                    <a:cxn ang="0">
                      <a:pos x="29" y="34"/>
                    </a:cxn>
                    <a:cxn ang="0">
                      <a:pos x="22" y="17"/>
                    </a:cxn>
                    <a:cxn ang="0">
                      <a:pos x="13" y="0"/>
                    </a:cxn>
                    <a:cxn ang="0">
                      <a:pos x="0" y="19"/>
                    </a:cxn>
                  </a:cxnLst>
                  <a:rect l="0" t="0" r="r" b="b"/>
                  <a:pathLst>
                    <a:path w="47" h="232">
                      <a:moveTo>
                        <a:pt x="0" y="19"/>
                      </a:moveTo>
                      <a:lnTo>
                        <a:pt x="14" y="55"/>
                      </a:lnTo>
                      <a:lnTo>
                        <a:pt x="22" y="101"/>
                      </a:lnTo>
                      <a:lnTo>
                        <a:pt x="24" y="159"/>
                      </a:lnTo>
                      <a:lnTo>
                        <a:pt x="19" y="232"/>
                      </a:lnTo>
                      <a:lnTo>
                        <a:pt x="45" y="217"/>
                      </a:lnTo>
                      <a:lnTo>
                        <a:pt x="47" y="178"/>
                      </a:lnTo>
                      <a:lnTo>
                        <a:pt x="47" y="140"/>
                      </a:lnTo>
                      <a:lnTo>
                        <a:pt x="45" y="103"/>
                      </a:lnTo>
                      <a:lnTo>
                        <a:pt x="41" y="71"/>
                      </a:lnTo>
                      <a:lnTo>
                        <a:pt x="36" y="52"/>
                      </a:lnTo>
                      <a:lnTo>
                        <a:pt x="29" y="34"/>
                      </a:lnTo>
                      <a:lnTo>
                        <a:pt x="22" y="17"/>
                      </a:lnTo>
                      <a:lnTo>
                        <a:pt x="13" y="0"/>
                      </a:lnTo>
                      <a:lnTo>
                        <a:pt x="0" y="19"/>
                      </a:lnTo>
                      <a:close/>
                    </a:path>
                  </a:pathLst>
                </a:custGeom>
                <a:solidFill>
                  <a:schemeClr val="accent2"/>
                </a:solidFill>
                <a:ln w="9525">
                  <a:noFill/>
                  <a:round/>
                  <a:headEnd/>
                  <a:tailEnd/>
                </a:ln>
              </p:spPr>
              <p:txBody>
                <a:bodyPr/>
                <a:lstStyle/>
                <a:p>
                  <a:pPr eaLnBrk="0" hangingPunct="0">
                    <a:defRPr/>
                  </a:pPr>
                  <a:endParaRPr lang="zh-CN" altLang="en-US"/>
                </a:p>
              </p:txBody>
            </p:sp>
            <p:sp>
              <p:nvSpPr>
                <p:cNvPr id="46098" name="Freeform 18"/>
                <p:cNvSpPr>
                  <a:spLocks/>
                </p:cNvSpPr>
                <p:nvPr/>
              </p:nvSpPr>
              <p:spPr bwMode="ltGray">
                <a:xfrm rot="4200091">
                  <a:off x="187" y="1723"/>
                  <a:ext cx="60" cy="27"/>
                </a:xfrm>
                <a:custGeom>
                  <a:avLst/>
                  <a:gdLst/>
                  <a:ahLst/>
                  <a:cxnLst>
                    <a:cxn ang="0">
                      <a:pos x="87" y="22"/>
                    </a:cxn>
                    <a:cxn ang="0">
                      <a:pos x="77" y="17"/>
                    </a:cxn>
                    <a:cxn ang="0">
                      <a:pos x="68" y="12"/>
                    </a:cxn>
                    <a:cxn ang="0">
                      <a:pos x="58" y="7"/>
                    </a:cxn>
                    <a:cxn ang="0">
                      <a:pos x="47" y="5"/>
                    </a:cxn>
                    <a:cxn ang="0">
                      <a:pos x="37" y="3"/>
                    </a:cxn>
                    <a:cxn ang="0">
                      <a:pos x="26" y="2"/>
                    </a:cxn>
                    <a:cxn ang="0">
                      <a:pos x="13" y="0"/>
                    </a:cxn>
                    <a:cxn ang="0">
                      <a:pos x="0" y="2"/>
                    </a:cxn>
                    <a:cxn ang="0">
                      <a:pos x="6" y="6"/>
                    </a:cxn>
                    <a:cxn ang="0">
                      <a:pos x="14" y="10"/>
                    </a:cxn>
                    <a:cxn ang="0">
                      <a:pos x="22" y="14"/>
                    </a:cxn>
                    <a:cxn ang="0">
                      <a:pos x="33" y="18"/>
                    </a:cxn>
                    <a:cxn ang="0">
                      <a:pos x="42" y="22"/>
                    </a:cxn>
                    <a:cxn ang="0">
                      <a:pos x="52" y="27"/>
                    </a:cxn>
                    <a:cxn ang="0">
                      <a:pos x="64" y="33"/>
                    </a:cxn>
                    <a:cxn ang="0">
                      <a:pos x="74" y="40"/>
                    </a:cxn>
                    <a:cxn ang="0">
                      <a:pos x="87" y="22"/>
                    </a:cxn>
                  </a:cxnLst>
                  <a:rect l="0" t="0" r="r" b="b"/>
                  <a:pathLst>
                    <a:path w="87" h="40">
                      <a:moveTo>
                        <a:pt x="87" y="22"/>
                      </a:moveTo>
                      <a:lnTo>
                        <a:pt x="77" y="17"/>
                      </a:lnTo>
                      <a:lnTo>
                        <a:pt x="68" y="12"/>
                      </a:lnTo>
                      <a:lnTo>
                        <a:pt x="58" y="7"/>
                      </a:lnTo>
                      <a:lnTo>
                        <a:pt x="47" y="5"/>
                      </a:lnTo>
                      <a:lnTo>
                        <a:pt x="37" y="3"/>
                      </a:lnTo>
                      <a:lnTo>
                        <a:pt x="26" y="2"/>
                      </a:lnTo>
                      <a:lnTo>
                        <a:pt x="13" y="0"/>
                      </a:lnTo>
                      <a:lnTo>
                        <a:pt x="0" y="2"/>
                      </a:lnTo>
                      <a:lnTo>
                        <a:pt x="6" y="6"/>
                      </a:lnTo>
                      <a:lnTo>
                        <a:pt x="14" y="10"/>
                      </a:lnTo>
                      <a:lnTo>
                        <a:pt x="22" y="14"/>
                      </a:lnTo>
                      <a:lnTo>
                        <a:pt x="33" y="18"/>
                      </a:lnTo>
                      <a:lnTo>
                        <a:pt x="42" y="22"/>
                      </a:lnTo>
                      <a:lnTo>
                        <a:pt x="52" y="27"/>
                      </a:lnTo>
                      <a:lnTo>
                        <a:pt x="64" y="33"/>
                      </a:lnTo>
                      <a:lnTo>
                        <a:pt x="74" y="40"/>
                      </a:lnTo>
                      <a:lnTo>
                        <a:pt x="87" y="22"/>
                      </a:lnTo>
                      <a:close/>
                    </a:path>
                  </a:pathLst>
                </a:custGeom>
                <a:solidFill>
                  <a:schemeClr val="accent2"/>
                </a:solidFill>
                <a:ln w="9525">
                  <a:noFill/>
                  <a:round/>
                  <a:headEnd/>
                  <a:tailEnd/>
                </a:ln>
              </p:spPr>
              <p:txBody>
                <a:bodyPr/>
                <a:lstStyle/>
                <a:p>
                  <a:pPr eaLnBrk="0" hangingPunct="0">
                    <a:defRPr/>
                  </a:pPr>
                  <a:endParaRPr lang="zh-CN" altLang="en-US"/>
                </a:p>
              </p:txBody>
            </p:sp>
          </p:grpSp>
        </p:grpSp>
        <p:grpSp>
          <p:nvGrpSpPr>
            <p:cNvPr id="1036" name="Group 19"/>
            <p:cNvGrpSpPr>
              <a:grpSpLocks/>
            </p:cNvGrpSpPr>
            <p:nvPr/>
          </p:nvGrpSpPr>
          <p:grpSpPr bwMode="auto">
            <a:xfrm rot="6248562">
              <a:off x="343" y="3854"/>
              <a:ext cx="392" cy="424"/>
              <a:chOff x="1727" y="866"/>
              <a:chExt cx="129" cy="157"/>
            </a:xfrm>
          </p:grpSpPr>
          <p:sp>
            <p:nvSpPr>
              <p:cNvPr id="46100" name="Freeform 20"/>
              <p:cNvSpPr>
                <a:spLocks/>
              </p:cNvSpPr>
              <p:nvPr/>
            </p:nvSpPr>
            <p:spPr bwMode="ltGray">
              <a:xfrm>
                <a:off x="1727" y="868"/>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eaLnBrk="0" hangingPunct="0">
                  <a:defRPr/>
                </a:pPr>
                <a:endParaRPr lang="zh-CN" altLang="en-US"/>
              </a:p>
            </p:txBody>
          </p:sp>
          <p:sp>
            <p:nvSpPr>
              <p:cNvPr id="46101" name="Freeform 21"/>
              <p:cNvSpPr>
                <a:spLocks/>
              </p:cNvSpPr>
              <p:nvPr/>
            </p:nvSpPr>
            <p:spPr bwMode="ltGray">
              <a:xfrm>
                <a:off x="1786" y="896"/>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eaLnBrk="0" hangingPunct="0">
                  <a:defRPr/>
                </a:pPr>
                <a:endParaRPr lang="zh-CN" altLang="en-US"/>
              </a:p>
            </p:txBody>
          </p:sp>
          <p:sp>
            <p:nvSpPr>
              <p:cNvPr id="46102" name="Freeform 22"/>
              <p:cNvSpPr>
                <a:spLocks/>
              </p:cNvSpPr>
              <p:nvPr/>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eaLnBrk="0" hangingPunct="0">
                  <a:defRPr/>
                </a:pPr>
                <a:endParaRPr lang="zh-CN" altLang="en-US"/>
              </a:p>
            </p:txBody>
          </p:sp>
        </p:grpSp>
        <p:grpSp>
          <p:nvGrpSpPr>
            <p:cNvPr id="1037" name="Group 23"/>
            <p:cNvGrpSpPr>
              <a:grpSpLocks/>
            </p:cNvGrpSpPr>
            <p:nvPr/>
          </p:nvGrpSpPr>
          <p:grpSpPr bwMode="auto">
            <a:xfrm rot="5003157">
              <a:off x="249" y="1102"/>
              <a:ext cx="412" cy="500"/>
              <a:chOff x="1727" y="866"/>
              <a:chExt cx="129" cy="157"/>
            </a:xfrm>
          </p:grpSpPr>
          <p:sp>
            <p:nvSpPr>
              <p:cNvPr id="46104" name="Freeform 24"/>
              <p:cNvSpPr>
                <a:spLocks/>
              </p:cNvSpPr>
              <p:nvPr/>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eaLnBrk="0" hangingPunct="0">
                  <a:defRPr/>
                </a:pPr>
                <a:endParaRPr lang="zh-CN" altLang="en-US"/>
              </a:p>
            </p:txBody>
          </p:sp>
          <p:sp>
            <p:nvSpPr>
              <p:cNvPr id="46105" name="Freeform 25"/>
              <p:cNvSpPr>
                <a:spLocks/>
              </p:cNvSpPr>
              <p:nvPr/>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eaLnBrk="0" hangingPunct="0">
                  <a:defRPr/>
                </a:pPr>
                <a:endParaRPr lang="zh-CN" altLang="en-US"/>
              </a:p>
            </p:txBody>
          </p:sp>
          <p:sp>
            <p:nvSpPr>
              <p:cNvPr id="46106" name="Freeform 26"/>
              <p:cNvSpPr>
                <a:spLocks/>
              </p:cNvSpPr>
              <p:nvPr/>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eaLnBrk="0" hangingPunct="0">
                  <a:defRPr/>
                </a:pPr>
                <a:endParaRPr lang="zh-CN" altLang="en-US"/>
              </a:p>
            </p:txBody>
          </p:sp>
        </p:grpSp>
        <p:grpSp>
          <p:nvGrpSpPr>
            <p:cNvPr id="1038" name="Group 27"/>
            <p:cNvGrpSpPr>
              <a:grpSpLocks/>
            </p:cNvGrpSpPr>
            <p:nvPr/>
          </p:nvGrpSpPr>
          <p:grpSpPr bwMode="auto">
            <a:xfrm>
              <a:off x="815" y="0"/>
              <a:ext cx="345" cy="367"/>
              <a:chOff x="1727" y="866"/>
              <a:chExt cx="129" cy="157"/>
            </a:xfrm>
          </p:grpSpPr>
          <p:sp>
            <p:nvSpPr>
              <p:cNvPr id="46108" name="Freeform 28"/>
              <p:cNvSpPr>
                <a:spLocks/>
              </p:cNvSpPr>
              <p:nvPr/>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eaLnBrk="0" hangingPunct="0">
                  <a:defRPr/>
                </a:pPr>
                <a:endParaRPr lang="zh-CN" altLang="en-US"/>
              </a:p>
            </p:txBody>
          </p:sp>
          <p:sp>
            <p:nvSpPr>
              <p:cNvPr id="46109" name="Freeform 29"/>
              <p:cNvSpPr>
                <a:spLocks/>
              </p:cNvSpPr>
              <p:nvPr/>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eaLnBrk="0" hangingPunct="0">
                  <a:defRPr/>
                </a:pPr>
                <a:endParaRPr lang="zh-CN" altLang="en-US"/>
              </a:p>
            </p:txBody>
          </p:sp>
          <p:sp>
            <p:nvSpPr>
              <p:cNvPr id="46110" name="Freeform 30"/>
              <p:cNvSpPr>
                <a:spLocks/>
              </p:cNvSpPr>
              <p:nvPr/>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eaLnBrk="0" hangingPunct="0">
                  <a:defRPr/>
                </a:pPr>
                <a:endParaRPr lang="zh-CN" altLang="en-US"/>
              </a:p>
            </p:txBody>
          </p:sp>
        </p:grpSp>
        <p:sp>
          <p:nvSpPr>
            <p:cNvPr id="46111" name="Freeform 31"/>
            <p:cNvSpPr>
              <a:spLocks/>
            </p:cNvSpPr>
            <p:nvPr/>
          </p:nvSpPr>
          <p:spPr bwMode="ltGray">
            <a:xfrm>
              <a:off x="87" y="94"/>
              <a:ext cx="699" cy="756"/>
            </a:xfrm>
            <a:custGeom>
              <a:avLst/>
              <a:gdLst/>
              <a:ahLst/>
              <a:cxnLst>
                <a:cxn ang="0">
                  <a:pos x="1" y="392"/>
                </a:cxn>
                <a:cxn ang="0">
                  <a:pos x="3" y="252"/>
                </a:cxn>
                <a:cxn ang="0">
                  <a:pos x="21" y="210"/>
                </a:cxn>
                <a:cxn ang="0">
                  <a:pos x="29" y="182"/>
                </a:cxn>
                <a:cxn ang="0">
                  <a:pos x="39" y="154"/>
                </a:cxn>
                <a:cxn ang="0">
                  <a:pos x="51" y="138"/>
                </a:cxn>
                <a:cxn ang="0">
                  <a:pos x="111" y="74"/>
                </a:cxn>
                <a:cxn ang="0">
                  <a:pos x="169" y="30"/>
                </a:cxn>
                <a:cxn ang="0">
                  <a:pos x="225" y="10"/>
                </a:cxn>
                <a:cxn ang="0">
                  <a:pos x="249" y="4"/>
                </a:cxn>
                <a:cxn ang="0">
                  <a:pos x="265" y="0"/>
                </a:cxn>
                <a:cxn ang="0">
                  <a:pos x="357" y="2"/>
                </a:cxn>
                <a:cxn ang="0">
                  <a:pos x="385" y="6"/>
                </a:cxn>
                <a:cxn ang="0">
                  <a:pos x="489" y="40"/>
                </a:cxn>
                <a:cxn ang="0">
                  <a:pos x="619" y="128"/>
                </a:cxn>
                <a:cxn ang="0">
                  <a:pos x="653" y="178"/>
                </a:cxn>
                <a:cxn ang="0">
                  <a:pos x="693" y="322"/>
                </a:cxn>
                <a:cxn ang="0">
                  <a:pos x="687" y="434"/>
                </a:cxn>
                <a:cxn ang="0">
                  <a:pos x="665" y="538"/>
                </a:cxn>
                <a:cxn ang="0">
                  <a:pos x="639" y="564"/>
                </a:cxn>
                <a:cxn ang="0">
                  <a:pos x="631" y="580"/>
                </a:cxn>
                <a:cxn ang="0">
                  <a:pos x="607" y="588"/>
                </a:cxn>
                <a:cxn ang="0">
                  <a:pos x="473" y="664"/>
                </a:cxn>
                <a:cxn ang="0">
                  <a:pos x="449" y="678"/>
                </a:cxn>
                <a:cxn ang="0">
                  <a:pos x="405" y="684"/>
                </a:cxn>
                <a:cxn ang="0">
                  <a:pos x="375" y="690"/>
                </a:cxn>
                <a:cxn ang="0">
                  <a:pos x="267" y="684"/>
                </a:cxn>
                <a:cxn ang="0">
                  <a:pos x="259" y="722"/>
                </a:cxn>
                <a:cxn ang="0">
                  <a:pos x="241" y="756"/>
                </a:cxn>
                <a:cxn ang="0">
                  <a:pos x="185" y="728"/>
                </a:cxn>
                <a:cxn ang="0">
                  <a:pos x="163" y="720"/>
                </a:cxn>
                <a:cxn ang="0">
                  <a:pos x="151" y="716"/>
                </a:cxn>
                <a:cxn ang="0">
                  <a:pos x="195" y="674"/>
                </a:cxn>
                <a:cxn ang="0">
                  <a:pos x="211" y="644"/>
                </a:cxn>
                <a:cxn ang="0">
                  <a:pos x="209" y="626"/>
                </a:cxn>
                <a:cxn ang="0">
                  <a:pos x="195" y="620"/>
                </a:cxn>
                <a:cxn ang="0">
                  <a:pos x="165" y="596"/>
                </a:cxn>
                <a:cxn ang="0">
                  <a:pos x="99" y="534"/>
                </a:cxn>
                <a:cxn ang="0">
                  <a:pos x="61" y="506"/>
                </a:cxn>
                <a:cxn ang="0">
                  <a:pos x="23" y="470"/>
                </a:cxn>
                <a:cxn ang="0">
                  <a:pos x="7" y="434"/>
                </a:cxn>
                <a:cxn ang="0">
                  <a:pos x="5" y="396"/>
                </a:cxn>
                <a:cxn ang="0">
                  <a:pos x="1" y="392"/>
                </a:cxn>
              </a:cxnLst>
              <a:rect l="0" t="0" r="r" b="b"/>
              <a:pathLst>
                <a:path w="699" h="756">
                  <a:moveTo>
                    <a:pt x="1" y="392"/>
                  </a:moveTo>
                  <a:cubicBezTo>
                    <a:pt x="2" y="345"/>
                    <a:pt x="2" y="299"/>
                    <a:pt x="3" y="252"/>
                  </a:cubicBezTo>
                  <a:cubicBezTo>
                    <a:pt x="3" y="238"/>
                    <a:pt x="16" y="224"/>
                    <a:pt x="21" y="210"/>
                  </a:cubicBezTo>
                  <a:cubicBezTo>
                    <a:pt x="24" y="202"/>
                    <a:pt x="29" y="182"/>
                    <a:pt x="29" y="182"/>
                  </a:cubicBezTo>
                  <a:cubicBezTo>
                    <a:pt x="32" y="173"/>
                    <a:pt x="34" y="163"/>
                    <a:pt x="39" y="154"/>
                  </a:cubicBezTo>
                  <a:cubicBezTo>
                    <a:pt x="42" y="148"/>
                    <a:pt x="51" y="138"/>
                    <a:pt x="51" y="138"/>
                  </a:cubicBezTo>
                  <a:cubicBezTo>
                    <a:pt x="58" y="116"/>
                    <a:pt x="88" y="82"/>
                    <a:pt x="111" y="74"/>
                  </a:cubicBezTo>
                  <a:cubicBezTo>
                    <a:pt x="128" y="61"/>
                    <a:pt x="149" y="37"/>
                    <a:pt x="169" y="30"/>
                  </a:cubicBezTo>
                  <a:cubicBezTo>
                    <a:pt x="182" y="17"/>
                    <a:pt x="207" y="15"/>
                    <a:pt x="225" y="10"/>
                  </a:cubicBezTo>
                  <a:cubicBezTo>
                    <a:pt x="233" y="8"/>
                    <a:pt x="241" y="6"/>
                    <a:pt x="249" y="4"/>
                  </a:cubicBezTo>
                  <a:cubicBezTo>
                    <a:pt x="254" y="3"/>
                    <a:pt x="265" y="0"/>
                    <a:pt x="265" y="0"/>
                  </a:cubicBezTo>
                  <a:cubicBezTo>
                    <a:pt x="296" y="1"/>
                    <a:pt x="326" y="0"/>
                    <a:pt x="357" y="2"/>
                  </a:cubicBezTo>
                  <a:cubicBezTo>
                    <a:pt x="366" y="2"/>
                    <a:pt x="385" y="6"/>
                    <a:pt x="385" y="6"/>
                  </a:cubicBezTo>
                  <a:cubicBezTo>
                    <a:pt x="417" y="17"/>
                    <a:pt x="463" y="14"/>
                    <a:pt x="489" y="40"/>
                  </a:cubicBezTo>
                  <a:cubicBezTo>
                    <a:pt x="528" y="60"/>
                    <a:pt x="592" y="105"/>
                    <a:pt x="619" y="128"/>
                  </a:cubicBezTo>
                  <a:cubicBezTo>
                    <a:pt x="635" y="134"/>
                    <a:pt x="643" y="164"/>
                    <a:pt x="653" y="178"/>
                  </a:cubicBezTo>
                  <a:cubicBezTo>
                    <a:pt x="667" y="234"/>
                    <a:pt x="687" y="265"/>
                    <a:pt x="693" y="322"/>
                  </a:cubicBezTo>
                  <a:cubicBezTo>
                    <a:pt x="699" y="365"/>
                    <a:pt x="692" y="398"/>
                    <a:pt x="687" y="434"/>
                  </a:cubicBezTo>
                  <a:cubicBezTo>
                    <a:pt x="686" y="469"/>
                    <a:pt x="691" y="510"/>
                    <a:pt x="665" y="538"/>
                  </a:cubicBezTo>
                  <a:cubicBezTo>
                    <a:pt x="657" y="547"/>
                    <a:pt x="644" y="553"/>
                    <a:pt x="639" y="564"/>
                  </a:cubicBezTo>
                  <a:cubicBezTo>
                    <a:pt x="636" y="569"/>
                    <a:pt x="636" y="576"/>
                    <a:pt x="631" y="580"/>
                  </a:cubicBezTo>
                  <a:cubicBezTo>
                    <a:pt x="624" y="585"/>
                    <a:pt x="607" y="588"/>
                    <a:pt x="607" y="588"/>
                  </a:cubicBezTo>
                  <a:cubicBezTo>
                    <a:pt x="581" y="602"/>
                    <a:pt x="499" y="649"/>
                    <a:pt x="473" y="664"/>
                  </a:cubicBezTo>
                  <a:cubicBezTo>
                    <a:pt x="465" y="666"/>
                    <a:pt x="449" y="678"/>
                    <a:pt x="449" y="678"/>
                  </a:cubicBezTo>
                  <a:cubicBezTo>
                    <a:pt x="438" y="685"/>
                    <a:pt x="417" y="679"/>
                    <a:pt x="405" y="684"/>
                  </a:cubicBezTo>
                  <a:cubicBezTo>
                    <a:pt x="396" y="687"/>
                    <a:pt x="385" y="688"/>
                    <a:pt x="375" y="690"/>
                  </a:cubicBezTo>
                  <a:cubicBezTo>
                    <a:pt x="328" y="689"/>
                    <a:pt x="307" y="687"/>
                    <a:pt x="267" y="684"/>
                  </a:cubicBezTo>
                  <a:cubicBezTo>
                    <a:pt x="249" y="690"/>
                    <a:pt x="264" y="683"/>
                    <a:pt x="259" y="722"/>
                  </a:cubicBezTo>
                  <a:cubicBezTo>
                    <a:pt x="258" y="733"/>
                    <a:pt x="250" y="750"/>
                    <a:pt x="241" y="756"/>
                  </a:cubicBezTo>
                  <a:cubicBezTo>
                    <a:pt x="218" y="752"/>
                    <a:pt x="207" y="735"/>
                    <a:pt x="185" y="728"/>
                  </a:cubicBezTo>
                  <a:cubicBezTo>
                    <a:pt x="176" y="725"/>
                    <a:pt x="171" y="724"/>
                    <a:pt x="163" y="720"/>
                  </a:cubicBezTo>
                  <a:cubicBezTo>
                    <a:pt x="159" y="718"/>
                    <a:pt x="151" y="716"/>
                    <a:pt x="151" y="716"/>
                  </a:cubicBezTo>
                  <a:cubicBezTo>
                    <a:pt x="157" y="695"/>
                    <a:pt x="180" y="689"/>
                    <a:pt x="195" y="674"/>
                  </a:cubicBezTo>
                  <a:cubicBezTo>
                    <a:pt x="198" y="665"/>
                    <a:pt x="205" y="652"/>
                    <a:pt x="211" y="644"/>
                  </a:cubicBezTo>
                  <a:cubicBezTo>
                    <a:pt x="210" y="638"/>
                    <a:pt x="212" y="631"/>
                    <a:pt x="209" y="626"/>
                  </a:cubicBezTo>
                  <a:cubicBezTo>
                    <a:pt x="207" y="621"/>
                    <a:pt x="199" y="623"/>
                    <a:pt x="195" y="620"/>
                  </a:cubicBezTo>
                  <a:cubicBezTo>
                    <a:pt x="185" y="612"/>
                    <a:pt x="173" y="606"/>
                    <a:pt x="165" y="596"/>
                  </a:cubicBezTo>
                  <a:cubicBezTo>
                    <a:pt x="146" y="573"/>
                    <a:pt x="123" y="552"/>
                    <a:pt x="99" y="534"/>
                  </a:cubicBezTo>
                  <a:cubicBezTo>
                    <a:pt x="87" y="525"/>
                    <a:pt x="72" y="517"/>
                    <a:pt x="61" y="506"/>
                  </a:cubicBezTo>
                  <a:cubicBezTo>
                    <a:pt x="49" y="494"/>
                    <a:pt x="37" y="480"/>
                    <a:pt x="23" y="470"/>
                  </a:cubicBezTo>
                  <a:cubicBezTo>
                    <a:pt x="13" y="456"/>
                    <a:pt x="10" y="451"/>
                    <a:pt x="7" y="434"/>
                  </a:cubicBezTo>
                  <a:cubicBezTo>
                    <a:pt x="6" y="421"/>
                    <a:pt x="7" y="408"/>
                    <a:pt x="5" y="396"/>
                  </a:cubicBezTo>
                  <a:cubicBezTo>
                    <a:pt x="5" y="394"/>
                    <a:pt x="0" y="391"/>
                    <a:pt x="1" y="392"/>
                  </a:cubicBezTo>
                  <a:close/>
                </a:path>
              </a:pathLst>
            </a:custGeom>
            <a:solidFill>
              <a:schemeClr val="accent1">
                <a:alpha val="50000"/>
              </a:schemeClr>
            </a:solidFill>
            <a:ln w="9525">
              <a:noFill/>
              <a:round/>
              <a:headEnd/>
              <a:tailEnd/>
            </a:ln>
            <a:effectLst/>
          </p:spPr>
          <p:txBody>
            <a:bodyPr/>
            <a:lstStyle/>
            <a:p>
              <a:pPr eaLnBrk="0" hangingPunct="0">
                <a:defRPr/>
              </a:pPr>
              <a:endParaRPr lang="zh-CN" altLang="en-US"/>
            </a:p>
          </p:txBody>
        </p:sp>
        <p:sp>
          <p:nvSpPr>
            <p:cNvPr id="46112" name="Freeform 32"/>
            <p:cNvSpPr>
              <a:spLocks/>
            </p:cNvSpPr>
            <p:nvPr/>
          </p:nvSpPr>
          <p:spPr bwMode="ltGray">
            <a:xfrm rot="828663">
              <a:off x="242" y="3404"/>
              <a:ext cx="132" cy="16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folHlink"/>
            </a:solidFill>
            <a:ln w="9525">
              <a:noFill/>
              <a:round/>
              <a:headEnd/>
              <a:tailEnd/>
            </a:ln>
          </p:spPr>
          <p:txBody>
            <a:bodyPr/>
            <a:lstStyle/>
            <a:p>
              <a:pPr eaLnBrk="0" hangingPunct="0">
                <a:defRPr/>
              </a:pPr>
              <a:endParaRPr lang="zh-CN" altLang="en-US"/>
            </a:p>
          </p:txBody>
        </p:sp>
        <p:sp>
          <p:nvSpPr>
            <p:cNvPr id="46113" name="Freeform 33"/>
            <p:cNvSpPr>
              <a:spLocks/>
            </p:cNvSpPr>
            <p:nvPr/>
          </p:nvSpPr>
          <p:spPr bwMode="ltGray">
            <a:xfrm rot="828663">
              <a:off x="266" y="3592"/>
              <a:ext cx="66" cy="43"/>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folHlink"/>
            </a:solidFill>
            <a:ln w="9525">
              <a:noFill/>
              <a:round/>
              <a:headEnd/>
              <a:tailEnd/>
            </a:ln>
          </p:spPr>
          <p:txBody>
            <a:bodyPr/>
            <a:lstStyle/>
            <a:p>
              <a:pPr eaLnBrk="0" hangingPunct="0">
                <a:defRPr/>
              </a:pPr>
              <a:endParaRPr lang="zh-CN" altLang="en-US"/>
            </a:p>
          </p:txBody>
        </p:sp>
        <p:sp>
          <p:nvSpPr>
            <p:cNvPr id="46114" name="Freeform 34"/>
            <p:cNvSpPr>
              <a:spLocks/>
            </p:cNvSpPr>
            <p:nvPr/>
          </p:nvSpPr>
          <p:spPr bwMode="ltGray">
            <a:xfrm>
              <a:off x="11" y="4110"/>
              <a:ext cx="118" cy="209"/>
            </a:xfrm>
            <a:custGeom>
              <a:avLst/>
              <a:gdLst/>
              <a:ahLst/>
              <a:cxnLst>
                <a:cxn ang="0">
                  <a:pos x="0" y="0"/>
                </a:cxn>
                <a:cxn ang="0">
                  <a:pos x="6" y="8"/>
                </a:cxn>
                <a:cxn ang="0">
                  <a:pos x="15" y="19"/>
                </a:cxn>
                <a:cxn ang="0">
                  <a:pos x="26" y="33"/>
                </a:cxn>
                <a:cxn ang="0">
                  <a:pos x="38" y="51"/>
                </a:cxn>
                <a:cxn ang="0">
                  <a:pos x="54" y="72"/>
                </a:cxn>
                <a:cxn ang="0">
                  <a:pos x="67" y="94"/>
                </a:cxn>
                <a:cxn ang="0">
                  <a:pos x="79" y="119"/>
                </a:cxn>
                <a:cxn ang="0">
                  <a:pos x="87" y="146"/>
                </a:cxn>
                <a:cxn ang="0">
                  <a:pos x="94" y="175"/>
                </a:cxn>
                <a:cxn ang="0">
                  <a:pos x="91" y="209"/>
                </a:cxn>
                <a:cxn ang="0">
                  <a:pos x="118" y="209"/>
                </a:cxn>
                <a:cxn ang="0">
                  <a:pos x="117" y="177"/>
                </a:cxn>
                <a:cxn ang="0">
                  <a:pos x="104" y="119"/>
                </a:cxn>
                <a:cxn ang="0">
                  <a:pos x="82" y="69"/>
                </a:cxn>
                <a:cxn ang="0">
                  <a:pos x="47" y="27"/>
                </a:cxn>
                <a:cxn ang="0">
                  <a:pos x="0" y="0"/>
                </a:cxn>
              </a:cxnLst>
              <a:rect l="0" t="0" r="r" b="b"/>
              <a:pathLst>
                <a:path w="118" h="209">
                  <a:moveTo>
                    <a:pt x="0" y="0"/>
                  </a:moveTo>
                  <a:lnTo>
                    <a:pt x="6" y="8"/>
                  </a:lnTo>
                  <a:lnTo>
                    <a:pt x="15" y="19"/>
                  </a:lnTo>
                  <a:lnTo>
                    <a:pt x="26" y="33"/>
                  </a:lnTo>
                  <a:lnTo>
                    <a:pt x="38" y="51"/>
                  </a:lnTo>
                  <a:lnTo>
                    <a:pt x="54" y="72"/>
                  </a:lnTo>
                  <a:lnTo>
                    <a:pt x="67" y="94"/>
                  </a:lnTo>
                  <a:lnTo>
                    <a:pt x="79" y="119"/>
                  </a:lnTo>
                  <a:lnTo>
                    <a:pt x="87" y="146"/>
                  </a:lnTo>
                  <a:lnTo>
                    <a:pt x="94" y="175"/>
                  </a:lnTo>
                  <a:lnTo>
                    <a:pt x="91" y="209"/>
                  </a:lnTo>
                  <a:lnTo>
                    <a:pt x="118" y="209"/>
                  </a:lnTo>
                  <a:lnTo>
                    <a:pt x="117" y="177"/>
                  </a:lnTo>
                  <a:lnTo>
                    <a:pt x="104" y="119"/>
                  </a:lnTo>
                  <a:lnTo>
                    <a:pt x="82" y="69"/>
                  </a:lnTo>
                  <a:lnTo>
                    <a:pt x="47" y="27"/>
                  </a:lnTo>
                  <a:lnTo>
                    <a:pt x="0" y="0"/>
                  </a:lnTo>
                  <a:close/>
                </a:path>
              </a:pathLst>
            </a:custGeom>
            <a:solidFill>
              <a:schemeClr val="folHlink"/>
            </a:solidFill>
            <a:ln w="9525">
              <a:noFill/>
              <a:round/>
              <a:headEnd/>
              <a:tailEnd/>
            </a:ln>
          </p:spPr>
          <p:txBody>
            <a:bodyPr/>
            <a:lstStyle/>
            <a:p>
              <a:pPr eaLnBrk="0" hangingPunct="0">
                <a:defRPr/>
              </a:pPr>
              <a:endParaRPr lang="zh-CN" altLang="en-US"/>
            </a:p>
          </p:txBody>
        </p:sp>
        <p:sp>
          <p:nvSpPr>
            <p:cNvPr id="46115" name="Freeform 35"/>
            <p:cNvSpPr>
              <a:spLocks/>
            </p:cNvSpPr>
            <p:nvPr/>
          </p:nvSpPr>
          <p:spPr bwMode="ltGray">
            <a:xfrm>
              <a:off x="0" y="3968"/>
              <a:ext cx="130" cy="128"/>
            </a:xfrm>
            <a:custGeom>
              <a:avLst/>
              <a:gdLst/>
              <a:ahLst/>
              <a:cxnLst>
                <a:cxn ang="0">
                  <a:pos x="103" y="0"/>
                </a:cxn>
                <a:cxn ang="0">
                  <a:pos x="130" y="128"/>
                </a:cxn>
                <a:cxn ang="0">
                  <a:pos x="125" y="126"/>
                </a:cxn>
                <a:cxn ang="0">
                  <a:pos x="111" y="121"/>
                </a:cxn>
                <a:cxn ang="0">
                  <a:pos x="92" y="111"/>
                </a:cxn>
                <a:cxn ang="0">
                  <a:pos x="68" y="103"/>
                </a:cxn>
                <a:cxn ang="0">
                  <a:pos x="41" y="94"/>
                </a:cxn>
                <a:cxn ang="0">
                  <a:pos x="19" y="90"/>
                </a:cxn>
                <a:cxn ang="0">
                  <a:pos x="0" y="93"/>
                </a:cxn>
                <a:cxn ang="0">
                  <a:pos x="0" y="72"/>
                </a:cxn>
                <a:cxn ang="0">
                  <a:pos x="12" y="70"/>
                </a:cxn>
                <a:cxn ang="0">
                  <a:pos x="24" y="66"/>
                </a:cxn>
                <a:cxn ang="0">
                  <a:pos x="38" y="66"/>
                </a:cxn>
                <a:cxn ang="0">
                  <a:pos x="51" y="67"/>
                </a:cxn>
                <a:cxn ang="0">
                  <a:pos x="65" y="70"/>
                </a:cxn>
                <a:cxn ang="0">
                  <a:pos x="78" y="78"/>
                </a:cxn>
                <a:cxn ang="0">
                  <a:pos x="81" y="74"/>
                </a:cxn>
                <a:cxn ang="0">
                  <a:pos x="81" y="58"/>
                </a:cxn>
                <a:cxn ang="0">
                  <a:pos x="82" y="37"/>
                </a:cxn>
                <a:cxn ang="0">
                  <a:pos x="82" y="29"/>
                </a:cxn>
                <a:cxn ang="0">
                  <a:pos x="80" y="29"/>
                </a:cxn>
                <a:cxn ang="0">
                  <a:pos x="77" y="27"/>
                </a:cxn>
                <a:cxn ang="0">
                  <a:pos x="76" y="22"/>
                </a:cxn>
                <a:cxn ang="0">
                  <a:pos x="75" y="19"/>
                </a:cxn>
                <a:cxn ang="0">
                  <a:pos x="76" y="15"/>
                </a:cxn>
                <a:cxn ang="0">
                  <a:pos x="79" y="10"/>
                </a:cxn>
                <a:cxn ang="0">
                  <a:pos x="89" y="6"/>
                </a:cxn>
                <a:cxn ang="0">
                  <a:pos x="103" y="0"/>
                </a:cxn>
              </a:cxnLst>
              <a:rect l="0" t="0" r="r" b="b"/>
              <a:pathLst>
                <a:path w="130" h="128">
                  <a:moveTo>
                    <a:pt x="103" y="0"/>
                  </a:moveTo>
                  <a:lnTo>
                    <a:pt x="130" y="128"/>
                  </a:lnTo>
                  <a:lnTo>
                    <a:pt x="125" y="126"/>
                  </a:lnTo>
                  <a:lnTo>
                    <a:pt x="111" y="121"/>
                  </a:lnTo>
                  <a:lnTo>
                    <a:pt x="92" y="111"/>
                  </a:lnTo>
                  <a:lnTo>
                    <a:pt x="68" y="103"/>
                  </a:lnTo>
                  <a:lnTo>
                    <a:pt x="41" y="94"/>
                  </a:lnTo>
                  <a:lnTo>
                    <a:pt x="19" y="90"/>
                  </a:lnTo>
                  <a:lnTo>
                    <a:pt x="0" y="93"/>
                  </a:lnTo>
                  <a:lnTo>
                    <a:pt x="0" y="72"/>
                  </a:lnTo>
                  <a:lnTo>
                    <a:pt x="12" y="70"/>
                  </a:lnTo>
                  <a:lnTo>
                    <a:pt x="24" y="66"/>
                  </a:lnTo>
                  <a:lnTo>
                    <a:pt x="38" y="66"/>
                  </a:lnTo>
                  <a:lnTo>
                    <a:pt x="51" y="67"/>
                  </a:lnTo>
                  <a:lnTo>
                    <a:pt x="65" y="70"/>
                  </a:lnTo>
                  <a:lnTo>
                    <a:pt x="78" y="78"/>
                  </a:lnTo>
                  <a:lnTo>
                    <a:pt x="81" y="74"/>
                  </a:lnTo>
                  <a:lnTo>
                    <a:pt x="81" y="58"/>
                  </a:lnTo>
                  <a:lnTo>
                    <a:pt x="82" y="37"/>
                  </a:lnTo>
                  <a:lnTo>
                    <a:pt x="82" y="29"/>
                  </a:lnTo>
                  <a:lnTo>
                    <a:pt x="80" y="29"/>
                  </a:lnTo>
                  <a:lnTo>
                    <a:pt x="77" y="27"/>
                  </a:lnTo>
                  <a:lnTo>
                    <a:pt x="76" y="22"/>
                  </a:lnTo>
                  <a:lnTo>
                    <a:pt x="75" y="19"/>
                  </a:lnTo>
                  <a:lnTo>
                    <a:pt x="76" y="15"/>
                  </a:lnTo>
                  <a:lnTo>
                    <a:pt x="79" y="10"/>
                  </a:lnTo>
                  <a:lnTo>
                    <a:pt x="89" y="6"/>
                  </a:lnTo>
                  <a:lnTo>
                    <a:pt x="103" y="0"/>
                  </a:lnTo>
                  <a:close/>
                </a:path>
              </a:pathLst>
            </a:custGeom>
            <a:solidFill>
              <a:schemeClr val="folHlink"/>
            </a:solidFill>
            <a:ln w="9525">
              <a:noFill/>
              <a:round/>
              <a:headEnd/>
              <a:tailEnd/>
            </a:ln>
          </p:spPr>
          <p:txBody>
            <a:bodyPr/>
            <a:lstStyle/>
            <a:p>
              <a:pPr eaLnBrk="0" hangingPunct="0">
                <a:defRPr/>
              </a:pPr>
              <a:endParaRPr lang="zh-CN" altLang="en-US"/>
            </a:p>
          </p:txBody>
        </p:sp>
        <p:sp>
          <p:nvSpPr>
            <p:cNvPr id="46116" name="Freeform 36"/>
            <p:cNvSpPr>
              <a:spLocks/>
            </p:cNvSpPr>
            <p:nvPr/>
          </p:nvSpPr>
          <p:spPr bwMode="ltGray">
            <a:xfrm>
              <a:off x="0" y="3949"/>
              <a:ext cx="47" cy="86"/>
            </a:xfrm>
            <a:custGeom>
              <a:avLst/>
              <a:gdLst/>
              <a:ahLst/>
              <a:cxnLst>
                <a:cxn ang="0">
                  <a:pos x="37" y="0"/>
                </a:cxn>
                <a:cxn ang="0">
                  <a:pos x="15" y="37"/>
                </a:cxn>
                <a:cxn ang="0">
                  <a:pos x="0" y="59"/>
                </a:cxn>
                <a:cxn ang="0">
                  <a:pos x="0" y="86"/>
                </a:cxn>
                <a:cxn ang="0">
                  <a:pos x="8" y="82"/>
                </a:cxn>
                <a:cxn ang="0">
                  <a:pos x="20" y="73"/>
                </a:cxn>
                <a:cxn ang="0">
                  <a:pos x="33" y="63"/>
                </a:cxn>
                <a:cxn ang="0">
                  <a:pos x="42" y="51"/>
                </a:cxn>
                <a:cxn ang="0">
                  <a:pos x="47" y="36"/>
                </a:cxn>
                <a:cxn ang="0">
                  <a:pos x="46" y="19"/>
                </a:cxn>
                <a:cxn ang="0">
                  <a:pos x="37" y="0"/>
                </a:cxn>
              </a:cxnLst>
              <a:rect l="0" t="0" r="r" b="b"/>
              <a:pathLst>
                <a:path w="47" h="86">
                  <a:moveTo>
                    <a:pt x="37" y="0"/>
                  </a:moveTo>
                  <a:lnTo>
                    <a:pt x="15" y="37"/>
                  </a:lnTo>
                  <a:lnTo>
                    <a:pt x="0" y="59"/>
                  </a:lnTo>
                  <a:lnTo>
                    <a:pt x="0" y="86"/>
                  </a:lnTo>
                  <a:lnTo>
                    <a:pt x="8" y="82"/>
                  </a:lnTo>
                  <a:lnTo>
                    <a:pt x="20" y="73"/>
                  </a:lnTo>
                  <a:lnTo>
                    <a:pt x="33" y="63"/>
                  </a:lnTo>
                  <a:lnTo>
                    <a:pt x="42" y="51"/>
                  </a:lnTo>
                  <a:lnTo>
                    <a:pt x="47" y="36"/>
                  </a:lnTo>
                  <a:lnTo>
                    <a:pt x="46" y="19"/>
                  </a:lnTo>
                  <a:lnTo>
                    <a:pt x="37" y="0"/>
                  </a:lnTo>
                  <a:close/>
                </a:path>
              </a:pathLst>
            </a:custGeom>
            <a:solidFill>
              <a:schemeClr val="folHlink"/>
            </a:solidFill>
            <a:ln w="9525">
              <a:noFill/>
              <a:round/>
              <a:headEnd/>
              <a:tailEnd/>
            </a:ln>
          </p:spPr>
          <p:txBody>
            <a:bodyPr/>
            <a:lstStyle/>
            <a:p>
              <a:pPr eaLnBrk="0" hangingPunct="0">
                <a:defRPr/>
              </a:pPr>
              <a:endParaRPr lang="zh-CN" altLang="en-US"/>
            </a:p>
          </p:txBody>
        </p:sp>
        <p:sp>
          <p:nvSpPr>
            <p:cNvPr id="46117" name="Freeform 37"/>
            <p:cNvSpPr>
              <a:spLocks/>
            </p:cNvSpPr>
            <p:nvPr/>
          </p:nvSpPr>
          <p:spPr bwMode="ltGray">
            <a:xfrm>
              <a:off x="0" y="3239"/>
              <a:ext cx="497" cy="740"/>
            </a:xfrm>
            <a:custGeom>
              <a:avLst/>
              <a:gdLst/>
              <a:ahLst/>
              <a:cxnLst>
                <a:cxn ang="0">
                  <a:pos x="0" y="13"/>
                </a:cxn>
                <a:cxn ang="0">
                  <a:pos x="41" y="4"/>
                </a:cxn>
                <a:cxn ang="0">
                  <a:pos x="101" y="0"/>
                </a:cxn>
                <a:cxn ang="0">
                  <a:pos x="170" y="4"/>
                </a:cxn>
                <a:cxn ang="0">
                  <a:pos x="248" y="21"/>
                </a:cxn>
                <a:cxn ang="0">
                  <a:pos x="323" y="50"/>
                </a:cxn>
                <a:cxn ang="0">
                  <a:pos x="382" y="90"/>
                </a:cxn>
                <a:cxn ang="0">
                  <a:pos x="428" y="141"/>
                </a:cxn>
                <a:cxn ang="0">
                  <a:pos x="463" y="199"/>
                </a:cxn>
                <a:cxn ang="0">
                  <a:pos x="485" y="262"/>
                </a:cxn>
                <a:cxn ang="0">
                  <a:pos x="496" y="327"/>
                </a:cxn>
                <a:cxn ang="0">
                  <a:pos x="497" y="396"/>
                </a:cxn>
                <a:cxn ang="0">
                  <a:pos x="487" y="462"/>
                </a:cxn>
                <a:cxn ang="0">
                  <a:pos x="470" y="527"/>
                </a:cxn>
                <a:cxn ang="0">
                  <a:pos x="443" y="586"/>
                </a:cxn>
                <a:cxn ang="0">
                  <a:pos x="406" y="639"/>
                </a:cxn>
                <a:cxn ang="0">
                  <a:pos x="364" y="683"/>
                </a:cxn>
                <a:cxn ang="0">
                  <a:pos x="315" y="715"/>
                </a:cxn>
                <a:cxn ang="0">
                  <a:pos x="259" y="736"/>
                </a:cxn>
                <a:cxn ang="0">
                  <a:pos x="198" y="740"/>
                </a:cxn>
                <a:cxn ang="0">
                  <a:pos x="131" y="727"/>
                </a:cxn>
                <a:cxn ang="0">
                  <a:pos x="167" y="728"/>
                </a:cxn>
                <a:cxn ang="0">
                  <a:pos x="204" y="718"/>
                </a:cxn>
                <a:cxn ang="0">
                  <a:pos x="238" y="700"/>
                </a:cxn>
                <a:cxn ang="0">
                  <a:pos x="272" y="670"/>
                </a:cxn>
                <a:cxn ang="0">
                  <a:pos x="304" y="635"/>
                </a:cxn>
                <a:cxn ang="0">
                  <a:pos x="333" y="594"/>
                </a:cxn>
                <a:cxn ang="0">
                  <a:pos x="358" y="549"/>
                </a:cxn>
                <a:cxn ang="0">
                  <a:pos x="381" y="500"/>
                </a:cxn>
                <a:cxn ang="0">
                  <a:pos x="396" y="449"/>
                </a:cxn>
                <a:cxn ang="0">
                  <a:pos x="408" y="397"/>
                </a:cxn>
                <a:cxn ang="0">
                  <a:pos x="414" y="346"/>
                </a:cxn>
                <a:cxn ang="0">
                  <a:pos x="412" y="296"/>
                </a:cxn>
                <a:cxn ang="0">
                  <a:pos x="402" y="251"/>
                </a:cxn>
                <a:cxn ang="0">
                  <a:pos x="384" y="208"/>
                </a:cxn>
                <a:cxn ang="0">
                  <a:pos x="357" y="172"/>
                </a:cxn>
                <a:cxn ang="0">
                  <a:pos x="320" y="142"/>
                </a:cxn>
                <a:cxn ang="0">
                  <a:pos x="260" y="107"/>
                </a:cxn>
                <a:cxn ang="0">
                  <a:pos x="203" y="82"/>
                </a:cxn>
                <a:cxn ang="0">
                  <a:pos x="154" y="65"/>
                </a:cxn>
                <a:cxn ang="0">
                  <a:pos x="108" y="56"/>
                </a:cxn>
                <a:cxn ang="0">
                  <a:pos x="68" y="55"/>
                </a:cxn>
                <a:cxn ang="0">
                  <a:pos x="32" y="61"/>
                </a:cxn>
                <a:cxn ang="0">
                  <a:pos x="0" y="70"/>
                </a:cxn>
                <a:cxn ang="0">
                  <a:pos x="0" y="13"/>
                </a:cxn>
              </a:cxnLst>
              <a:rect l="0" t="0" r="r" b="b"/>
              <a:pathLst>
                <a:path w="497" h="740">
                  <a:moveTo>
                    <a:pt x="0" y="13"/>
                  </a:moveTo>
                  <a:lnTo>
                    <a:pt x="41" y="4"/>
                  </a:lnTo>
                  <a:lnTo>
                    <a:pt x="101" y="0"/>
                  </a:lnTo>
                  <a:lnTo>
                    <a:pt x="170" y="4"/>
                  </a:lnTo>
                  <a:lnTo>
                    <a:pt x="248" y="21"/>
                  </a:lnTo>
                  <a:lnTo>
                    <a:pt x="323" y="50"/>
                  </a:lnTo>
                  <a:lnTo>
                    <a:pt x="382" y="90"/>
                  </a:lnTo>
                  <a:lnTo>
                    <a:pt x="428" y="141"/>
                  </a:lnTo>
                  <a:lnTo>
                    <a:pt x="463" y="199"/>
                  </a:lnTo>
                  <a:lnTo>
                    <a:pt x="485" y="262"/>
                  </a:lnTo>
                  <a:lnTo>
                    <a:pt x="496" y="327"/>
                  </a:lnTo>
                  <a:lnTo>
                    <a:pt x="497" y="396"/>
                  </a:lnTo>
                  <a:lnTo>
                    <a:pt x="487" y="462"/>
                  </a:lnTo>
                  <a:lnTo>
                    <a:pt x="470" y="527"/>
                  </a:lnTo>
                  <a:lnTo>
                    <a:pt x="443" y="586"/>
                  </a:lnTo>
                  <a:lnTo>
                    <a:pt x="406" y="639"/>
                  </a:lnTo>
                  <a:lnTo>
                    <a:pt x="364" y="683"/>
                  </a:lnTo>
                  <a:lnTo>
                    <a:pt x="315" y="715"/>
                  </a:lnTo>
                  <a:lnTo>
                    <a:pt x="259" y="736"/>
                  </a:lnTo>
                  <a:lnTo>
                    <a:pt x="198" y="740"/>
                  </a:lnTo>
                  <a:lnTo>
                    <a:pt x="131" y="727"/>
                  </a:lnTo>
                  <a:lnTo>
                    <a:pt x="167" y="728"/>
                  </a:lnTo>
                  <a:lnTo>
                    <a:pt x="204" y="718"/>
                  </a:lnTo>
                  <a:lnTo>
                    <a:pt x="238" y="700"/>
                  </a:lnTo>
                  <a:lnTo>
                    <a:pt x="272" y="670"/>
                  </a:lnTo>
                  <a:lnTo>
                    <a:pt x="304" y="635"/>
                  </a:lnTo>
                  <a:lnTo>
                    <a:pt x="333" y="594"/>
                  </a:lnTo>
                  <a:lnTo>
                    <a:pt x="358" y="549"/>
                  </a:lnTo>
                  <a:lnTo>
                    <a:pt x="381" y="500"/>
                  </a:lnTo>
                  <a:lnTo>
                    <a:pt x="396" y="449"/>
                  </a:lnTo>
                  <a:lnTo>
                    <a:pt x="408" y="397"/>
                  </a:lnTo>
                  <a:lnTo>
                    <a:pt x="414" y="346"/>
                  </a:lnTo>
                  <a:lnTo>
                    <a:pt x="412" y="296"/>
                  </a:lnTo>
                  <a:lnTo>
                    <a:pt x="402" y="251"/>
                  </a:lnTo>
                  <a:lnTo>
                    <a:pt x="384" y="208"/>
                  </a:lnTo>
                  <a:lnTo>
                    <a:pt x="357" y="172"/>
                  </a:lnTo>
                  <a:lnTo>
                    <a:pt x="320" y="142"/>
                  </a:lnTo>
                  <a:lnTo>
                    <a:pt x="260" y="107"/>
                  </a:lnTo>
                  <a:lnTo>
                    <a:pt x="203" y="82"/>
                  </a:lnTo>
                  <a:lnTo>
                    <a:pt x="154" y="65"/>
                  </a:lnTo>
                  <a:lnTo>
                    <a:pt x="108" y="56"/>
                  </a:lnTo>
                  <a:lnTo>
                    <a:pt x="68" y="55"/>
                  </a:lnTo>
                  <a:lnTo>
                    <a:pt x="32" y="61"/>
                  </a:lnTo>
                  <a:lnTo>
                    <a:pt x="0" y="70"/>
                  </a:lnTo>
                  <a:lnTo>
                    <a:pt x="0" y="13"/>
                  </a:lnTo>
                  <a:close/>
                </a:path>
              </a:pathLst>
            </a:custGeom>
            <a:solidFill>
              <a:schemeClr val="folHlink"/>
            </a:solidFill>
            <a:ln w="9525">
              <a:noFill/>
              <a:round/>
              <a:headEnd/>
              <a:tailEnd/>
            </a:ln>
          </p:spPr>
          <p:txBody>
            <a:bodyPr/>
            <a:lstStyle/>
            <a:p>
              <a:pPr eaLnBrk="0" hangingPunct="0">
                <a:defRPr/>
              </a:pPr>
              <a:endParaRPr lang="zh-CN" altLang="en-US"/>
            </a:p>
          </p:txBody>
        </p:sp>
        <p:sp>
          <p:nvSpPr>
            <p:cNvPr id="46118" name="Freeform 38"/>
            <p:cNvSpPr>
              <a:spLocks/>
            </p:cNvSpPr>
            <p:nvPr/>
          </p:nvSpPr>
          <p:spPr bwMode="ltGray">
            <a:xfrm rot="1584153">
              <a:off x="20" y="410"/>
              <a:ext cx="344" cy="245"/>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eaLnBrk="0" hangingPunct="0">
                <a:defRPr/>
              </a:pPr>
              <a:endParaRPr lang="zh-CN" altLang="en-US"/>
            </a:p>
          </p:txBody>
        </p:sp>
        <p:sp>
          <p:nvSpPr>
            <p:cNvPr id="46119" name="Freeform 39"/>
            <p:cNvSpPr>
              <a:spLocks/>
            </p:cNvSpPr>
            <p:nvPr/>
          </p:nvSpPr>
          <p:spPr bwMode="ltGray">
            <a:xfrm rot="1584153">
              <a:off x="242" y="756"/>
              <a:ext cx="167" cy="115"/>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eaLnBrk="0" hangingPunct="0">
                <a:defRPr/>
              </a:pPr>
              <a:endParaRPr lang="zh-CN" altLang="en-US"/>
            </a:p>
          </p:txBody>
        </p:sp>
        <p:sp>
          <p:nvSpPr>
            <p:cNvPr id="46120" name="Freeform 40"/>
            <p:cNvSpPr>
              <a:spLocks/>
            </p:cNvSpPr>
            <p:nvPr/>
          </p:nvSpPr>
          <p:spPr bwMode="ltGray">
            <a:xfrm rot="1584153">
              <a:off x="574" y="286"/>
              <a:ext cx="147" cy="160"/>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1"/>
            </a:solidFill>
            <a:ln w="9525">
              <a:noFill/>
              <a:round/>
              <a:headEnd/>
              <a:tailEnd/>
            </a:ln>
          </p:spPr>
          <p:txBody>
            <a:bodyPr/>
            <a:lstStyle/>
            <a:p>
              <a:pPr eaLnBrk="0" hangingPunct="0">
                <a:defRPr/>
              </a:pPr>
              <a:endParaRPr lang="zh-CN" altLang="en-US"/>
            </a:p>
          </p:txBody>
        </p:sp>
        <p:sp>
          <p:nvSpPr>
            <p:cNvPr id="46121" name="Freeform 41"/>
            <p:cNvSpPr>
              <a:spLocks/>
            </p:cNvSpPr>
            <p:nvPr/>
          </p:nvSpPr>
          <p:spPr bwMode="ltGray">
            <a:xfrm rot="1584153">
              <a:off x="236" y="721"/>
              <a:ext cx="62" cy="97"/>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eaLnBrk="0" hangingPunct="0">
                <a:defRPr/>
              </a:pPr>
              <a:endParaRPr lang="zh-CN" altLang="en-US"/>
            </a:p>
          </p:txBody>
        </p:sp>
        <p:sp>
          <p:nvSpPr>
            <p:cNvPr id="46122" name="Freeform 42"/>
            <p:cNvSpPr>
              <a:spLocks/>
            </p:cNvSpPr>
            <p:nvPr/>
          </p:nvSpPr>
          <p:spPr bwMode="ltGray">
            <a:xfrm rot="1584153">
              <a:off x="585" y="466"/>
              <a:ext cx="72" cy="41"/>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1"/>
            </a:solidFill>
            <a:ln w="9525">
              <a:noFill/>
              <a:round/>
              <a:headEnd/>
              <a:tailEnd/>
            </a:ln>
          </p:spPr>
          <p:txBody>
            <a:bodyPr/>
            <a:lstStyle/>
            <a:p>
              <a:pPr eaLnBrk="0" hangingPunct="0">
                <a:defRPr/>
              </a:pPr>
              <a:endParaRPr lang="zh-CN" altLang="en-US"/>
            </a:p>
          </p:txBody>
        </p:sp>
        <p:sp>
          <p:nvSpPr>
            <p:cNvPr id="46123" name="Freeform 43"/>
            <p:cNvSpPr>
              <a:spLocks/>
            </p:cNvSpPr>
            <p:nvPr/>
          </p:nvSpPr>
          <p:spPr bwMode="ltGray">
            <a:xfrm>
              <a:off x="0" y="886"/>
              <a:ext cx="360" cy="650"/>
            </a:xfrm>
            <a:custGeom>
              <a:avLst/>
              <a:gdLst/>
              <a:ahLst/>
              <a:cxnLst>
                <a:cxn ang="0">
                  <a:pos x="264" y="0"/>
                </a:cxn>
                <a:cxn ang="0">
                  <a:pos x="269" y="9"/>
                </a:cxn>
                <a:cxn ang="0">
                  <a:pos x="277" y="22"/>
                </a:cxn>
                <a:cxn ang="0">
                  <a:pos x="286" y="39"/>
                </a:cxn>
                <a:cxn ang="0">
                  <a:pos x="297" y="58"/>
                </a:cxn>
                <a:cxn ang="0">
                  <a:pos x="309" y="83"/>
                </a:cxn>
                <a:cxn ang="0">
                  <a:pos x="319" y="108"/>
                </a:cxn>
                <a:cxn ang="0">
                  <a:pos x="329" y="136"/>
                </a:cxn>
                <a:cxn ang="0">
                  <a:pos x="333" y="163"/>
                </a:cxn>
                <a:cxn ang="0">
                  <a:pos x="336" y="193"/>
                </a:cxn>
                <a:cxn ang="0">
                  <a:pos x="332" y="223"/>
                </a:cxn>
                <a:cxn ang="0">
                  <a:pos x="323" y="255"/>
                </a:cxn>
                <a:cxn ang="0">
                  <a:pos x="310" y="285"/>
                </a:cxn>
                <a:cxn ang="0">
                  <a:pos x="287" y="315"/>
                </a:cxn>
                <a:cxn ang="0">
                  <a:pos x="257" y="343"/>
                </a:cxn>
                <a:cxn ang="0">
                  <a:pos x="218" y="370"/>
                </a:cxn>
                <a:cxn ang="0">
                  <a:pos x="167" y="396"/>
                </a:cxn>
                <a:cxn ang="0">
                  <a:pos x="111" y="425"/>
                </a:cxn>
                <a:cxn ang="0">
                  <a:pos x="69" y="457"/>
                </a:cxn>
                <a:cxn ang="0">
                  <a:pos x="35" y="490"/>
                </a:cxn>
                <a:cxn ang="0">
                  <a:pos x="12" y="526"/>
                </a:cxn>
                <a:cxn ang="0">
                  <a:pos x="0" y="553"/>
                </a:cxn>
                <a:cxn ang="0">
                  <a:pos x="0" y="650"/>
                </a:cxn>
                <a:cxn ang="0">
                  <a:pos x="6" y="628"/>
                </a:cxn>
                <a:cxn ang="0">
                  <a:pos x="19" y="594"/>
                </a:cxn>
                <a:cxn ang="0">
                  <a:pos x="43" y="551"/>
                </a:cxn>
                <a:cxn ang="0">
                  <a:pos x="76" y="503"/>
                </a:cxn>
                <a:cxn ang="0">
                  <a:pos x="125" y="454"/>
                </a:cxn>
                <a:cxn ang="0">
                  <a:pos x="190" y="408"/>
                </a:cxn>
                <a:cxn ang="0">
                  <a:pos x="275" y="365"/>
                </a:cxn>
                <a:cxn ang="0">
                  <a:pos x="308" y="342"/>
                </a:cxn>
                <a:cxn ang="0">
                  <a:pos x="335" y="305"/>
                </a:cxn>
                <a:cxn ang="0">
                  <a:pos x="352" y="255"/>
                </a:cxn>
                <a:cxn ang="0">
                  <a:pos x="360" y="201"/>
                </a:cxn>
                <a:cxn ang="0">
                  <a:pos x="356" y="144"/>
                </a:cxn>
                <a:cxn ang="0">
                  <a:pos x="341" y="88"/>
                </a:cxn>
                <a:cxn ang="0">
                  <a:pos x="311" y="39"/>
                </a:cxn>
                <a:cxn ang="0">
                  <a:pos x="264" y="0"/>
                </a:cxn>
              </a:cxnLst>
              <a:rect l="0" t="0" r="r" b="b"/>
              <a:pathLst>
                <a:path w="360" h="650">
                  <a:moveTo>
                    <a:pt x="264" y="0"/>
                  </a:moveTo>
                  <a:lnTo>
                    <a:pt x="269" y="9"/>
                  </a:lnTo>
                  <a:lnTo>
                    <a:pt x="277" y="22"/>
                  </a:lnTo>
                  <a:lnTo>
                    <a:pt x="286" y="39"/>
                  </a:lnTo>
                  <a:lnTo>
                    <a:pt x="297" y="58"/>
                  </a:lnTo>
                  <a:lnTo>
                    <a:pt x="309" y="83"/>
                  </a:lnTo>
                  <a:lnTo>
                    <a:pt x="319" y="108"/>
                  </a:lnTo>
                  <a:lnTo>
                    <a:pt x="329" y="136"/>
                  </a:lnTo>
                  <a:lnTo>
                    <a:pt x="333" y="163"/>
                  </a:lnTo>
                  <a:lnTo>
                    <a:pt x="336" y="193"/>
                  </a:lnTo>
                  <a:lnTo>
                    <a:pt x="332" y="223"/>
                  </a:lnTo>
                  <a:lnTo>
                    <a:pt x="323" y="255"/>
                  </a:lnTo>
                  <a:lnTo>
                    <a:pt x="310" y="285"/>
                  </a:lnTo>
                  <a:lnTo>
                    <a:pt x="287" y="315"/>
                  </a:lnTo>
                  <a:lnTo>
                    <a:pt x="257" y="343"/>
                  </a:lnTo>
                  <a:lnTo>
                    <a:pt x="218" y="370"/>
                  </a:lnTo>
                  <a:lnTo>
                    <a:pt x="167" y="396"/>
                  </a:lnTo>
                  <a:lnTo>
                    <a:pt x="111" y="425"/>
                  </a:lnTo>
                  <a:lnTo>
                    <a:pt x="69" y="457"/>
                  </a:lnTo>
                  <a:lnTo>
                    <a:pt x="35" y="490"/>
                  </a:lnTo>
                  <a:lnTo>
                    <a:pt x="12" y="526"/>
                  </a:lnTo>
                  <a:lnTo>
                    <a:pt x="0" y="553"/>
                  </a:lnTo>
                  <a:lnTo>
                    <a:pt x="0" y="650"/>
                  </a:lnTo>
                  <a:lnTo>
                    <a:pt x="6" y="628"/>
                  </a:lnTo>
                  <a:lnTo>
                    <a:pt x="19" y="594"/>
                  </a:lnTo>
                  <a:lnTo>
                    <a:pt x="43" y="551"/>
                  </a:lnTo>
                  <a:lnTo>
                    <a:pt x="76" y="503"/>
                  </a:lnTo>
                  <a:lnTo>
                    <a:pt x="125" y="454"/>
                  </a:lnTo>
                  <a:lnTo>
                    <a:pt x="190" y="408"/>
                  </a:lnTo>
                  <a:lnTo>
                    <a:pt x="275" y="365"/>
                  </a:lnTo>
                  <a:lnTo>
                    <a:pt x="308" y="342"/>
                  </a:lnTo>
                  <a:lnTo>
                    <a:pt x="335" y="305"/>
                  </a:lnTo>
                  <a:lnTo>
                    <a:pt x="352" y="255"/>
                  </a:lnTo>
                  <a:lnTo>
                    <a:pt x="360" y="201"/>
                  </a:lnTo>
                  <a:lnTo>
                    <a:pt x="356" y="144"/>
                  </a:lnTo>
                  <a:lnTo>
                    <a:pt x="341" y="88"/>
                  </a:lnTo>
                  <a:lnTo>
                    <a:pt x="311" y="39"/>
                  </a:lnTo>
                  <a:lnTo>
                    <a:pt x="264" y="0"/>
                  </a:lnTo>
                  <a:close/>
                </a:path>
              </a:pathLst>
            </a:custGeom>
            <a:solidFill>
              <a:schemeClr val="accent1"/>
            </a:solidFill>
            <a:ln w="9525">
              <a:noFill/>
              <a:round/>
              <a:headEnd/>
              <a:tailEnd/>
            </a:ln>
          </p:spPr>
          <p:txBody>
            <a:bodyPr/>
            <a:lstStyle/>
            <a:p>
              <a:pPr eaLnBrk="0" hangingPunct="0">
                <a:defRPr/>
              </a:pPr>
              <a:endParaRPr lang="zh-CN" altLang="en-US"/>
            </a:p>
          </p:txBody>
        </p:sp>
        <p:sp>
          <p:nvSpPr>
            <p:cNvPr id="46124" name="Freeform 44"/>
            <p:cNvSpPr>
              <a:spLocks/>
            </p:cNvSpPr>
            <p:nvPr/>
          </p:nvSpPr>
          <p:spPr bwMode="ltGray">
            <a:xfrm rot="1584153">
              <a:off x="56" y="84"/>
              <a:ext cx="804" cy="686"/>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1"/>
            </a:solidFill>
            <a:ln w="9525">
              <a:noFill/>
              <a:round/>
              <a:headEnd/>
              <a:tailEnd/>
            </a:ln>
          </p:spPr>
          <p:txBody>
            <a:bodyPr/>
            <a:lstStyle/>
            <a:p>
              <a:pPr eaLnBrk="0" hangingPunct="0">
                <a:defRPr/>
              </a:pPr>
              <a:endParaRPr lang="zh-CN" altLang="en-US"/>
            </a:p>
          </p:txBody>
        </p:sp>
      </p:grpSp>
      <p:sp>
        <p:nvSpPr>
          <p:cNvPr id="46125" name="Rectangle 45"/>
          <p:cNvSpPr>
            <a:spLocks noGrp="1" noChangeArrowheads="1"/>
          </p:cNvSpPr>
          <p:nvPr>
            <p:ph type="title"/>
          </p:nvPr>
        </p:nvSpPr>
        <p:spPr bwMode="auto">
          <a:xfrm>
            <a:off x="442913" y="103188"/>
            <a:ext cx="8243887" cy="13144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zh-CN" altLang="en-US" smtClean="0"/>
              <a:t>单击此处编辑母版标题样式</a:t>
            </a:r>
          </a:p>
        </p:txBody>
      </p:sp>
      <p:sp>
        <p:nvSpPr>
          <p:cNvPr id="1028" name="Rectangle 46"/>
          <p:cNvSpPr>
            <a:spLocks noGrp="1" noChangeArrowheads="1"/>
          </p:cNvSpPr>
          <p:nvPr>
            <p:ph type="body" idx="1"/>
          </p:nvPr>
        </p:nvSpPr>
        <p:spPr bwMode="auto">
          <a:xfrm>
            <a:off x="457200" y="1600200"/>
            <a:ext cx="8229600" cy="44561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6127" name="Rectangle 47"/>
          <p:cNvSpPr>
            <a:spLocks noGrp="1" noChangeArrowheads="1"/>
          </p:cNvSpPr>
          <p:nvPr>
            <p:ph type="dt" sz="half" idx="2"/>
          </p:nvPr>
        </p:nvSpPr>
        <p:spPr bwMode="auto">
          <a:xfrm>
            <a:off x="457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hangingPunct="1">
              <a:defRPr sz="1400">
                <a:ea typeface="宋体" charset="-122"/>
              </a:defRPr>
            </a:lvl1pPr>
          </a:lstStyle>
          <a:p>
            <a:pPr>
              <a:defRPr/>
            </a:pPr>
            <a:endParaRPr lang="en-US" altLang="zh-CN"/>
          </a:p>
        </p:txBody>
      </p:sp>
      <p:sp>
        <p:nvSpPr>
          <p:cNvPr id="46128" name="Rectangle 4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1" hangingPunct="1">
              <a:defRPr sz="1400">
                <a:ea typeface="宋体" charset="-122"/>
              </a:defRPr>
            </a:lvl1pPr>
          </a:lstStyle>
          <a:p>
            <a:pPr>
              <a:defRPr/>
            </a:pPr>
            <a:endParaRPr lang="en-US" altLang="zh-CN"/>
          </a:p>
        </p:txBody>
      </p:sp>
      <p:sp>
        <p:nvSpPr>
          <p:cNvPr id="46129" name="Rectangle 49"/>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hangingPunct="1">
              <a:defRPr sz="1400">
                <a:ea typeface="宋体" charset="-122"/>
              </a:defRPr>
            </a:lvl1pPr>
          </a:lstStyle>
          <a:p>
            <a:pPr>
              <a:defRPr/>
            </a:pPr>
            <a:fld id="{561580FF-6A87-4225-A451-E52915EB0453}"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886"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Lst>
  <p:txStyles>
    <p:titleStyle>
      <a:lvl1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defRPr>
      </a:lvl2pPr>
      <a:lvl3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defRPr>
      </a:lvl3pPr>
      <a:lvl4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defRPr>
      </a:lvl4pPr>
      <a:lvl5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defRPr>
      </a:lvl5pPr>
      <a:lvl6pPr marL="457200" algn="ctr" rtl="0" eaLnBrk="1" fontAlgn="base" hangingPunct="1">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defRPr>
      </a:lvl6pPr>
      <a:lvl7pPr marL="914400" algn="ctr" rtl="0" eaLnBrk="1" fontAlgn="base" hangingPunct="1">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defRPr>
      </a:lvl7pPr>
      <a:lvl8pPr marL="1371600" algn="ctr" rtl="0" eaLnBrk="1" fontAlgn="base" hangingPunct="1">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defRPr>
      </a:lvl8pPr>
      <a:lvl9pPr marL="1828800" algn="ctr" rtl="0" eaLnBrk="1" fontAlgn="base" hangingPunct="1">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jlb.sh.cn/xmsb"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395288" y="1268413"/>
            <a:ext cx="8280400" cy="4537075"/>
          </a:xfrm>
        </p:spPr>
        <p:txBody>
          <a:bodyPr>
            <a:normAutofit fontScale="90000"/>
          </a:bodyPr>
          <a:lstStyle/>
          <a:p>
            <a:pPr eaLnBrk="1" hangingPunct="1">
              <a:lnSpc>
                <a:spcPct val="140000"/>
              </a:lnSpc>
              <a:defRPr/>
            </a:pPr>
            <a:r>
              <a:rPr lang="en-US" altLang="zh-CN" dirty="0" smtClean="0">
                <a:ea typeface="黑体" pitchFamily="2" charset="-122"/>
              </a:rPr>
              <a:t/>
            </a:r>
            <a:br>
              <a:rPr lang="en-US" altLang="zh-CN" dirty="0" smtClean="0">
                <a:ea typeface="黑体" pitchFamily="2" charset="-122"/>
              </a:rPr>
            </a:br>
            <a:r>
              <a:rPr lang="zh-CN" altLang="en-US" sz="4900" b="1" dirty="0" smtClean="0">
                <a:solidFill>
                  <a:srgbClr val="151001"/>
                </a:solidFill>
                <a:ea typeface="黑体" pitchFamily="2" charset="-122"/>
              </a:rPr>
              <a:t>二○一五年度</a:t>
            </a:r>
            <a:r>
              <a:rPr lang="en-US" altLang="zh-CN" sz="4900" b="1" dirty="0" smtClean="0">
                <a:solidFill>
                  <a:srgbClr val="151001"/>
                </a:solidFill>
                <a:ea typeface="黑体" pitchFamily="2" charset="-122"/>
              </a:rPr>
              <a:t/>
            </a:r>
            <a:br>
              <a:rPr lang="en-US" altLang="zh-CN" sz="4900" b="1" dirty="0" smtClean="0">
                <a:solidFill>
                  <a:srgbClr val="151001"/>
                </a:solidFill>
                <a:ea typeface="黑体" pitchFamily="2" charset="-122"/>
              </a:rPr>
            </a:br>
            <a:r>
              <a:rPr lang="zh-CN" altLang="en-US" sz="4900" b="1" dirty="0" smtClean="0">
                <a:solidFill>
                  <a:srgbClr val="151001"/>
                </a:solidFill>
                <a:ea typeface="黑体" pitchFamily="2" charset="-122"/>
              </a:rPr>
              <a:t>上海市科学技术奖推荐工作要求</a:t>
            </a:r>
            <a:r>
              <a:rPr lang="zh-CN" altLang="en-US" sz="4000" dirty="0" smtClean="0">
                <a:solidFill>
                  <a:srgbClr val="151001"/>
                </a:solidFill>
                <a:ea typeface="黑体" pitchFamily="2" charset="-122"/>
              </a:rPr>
              <a:t/>
            </a:r>
            <a:br>
              <a:rPr lang="zh-CN" altLang="en-US" sz="4000" dirty="0" smtClean="0">
                <a:solidFill>
                  <a:srgbClr val="151001"/>
                </a:solidFill>
                <a:ea typeface="黑体" pitchFamily="2" charset="-122"/>
              </a:rPr>
            </a:br>
            <a:r>
              <a:rPr lang="zh-CN" altLang="en-US" dirty="0" smtClean="0">
                <a:solidFill>
                  <a:srgbClr val="151001"/>
                </a:solidFill>
                <a:ea typeface="黑体" pitchFamily="2" charset="-122"/>
              </a:rPr>
              <a:t/>
            </a:r>
            <a:br>
              <a:rPr lang="zh-CN" altLang="en-US" dirty="0" smtClean="0">
                <a:solidFill>
                  <a:srgbClr val="151001"/>
                </a:solidFill>
                <a:ea typeface="黑体" pitchFamily="2" charset="-122"/>
              </a:rPr>
            </a:br>
            <a:r>
              <a:rPr lang="zh-CN" altLang="en-US" sz="3600" b="1" dirty="0" smtClean="0">
                <a:solidFill>
                  <a:srgbClr val="151001"/>
                </a:solidFill>
                <a:latin typeface="仿宋_GB2312" pitchFamily="49" charset="-122"/>
                <a:ea typeface="仿宋_GB2312" pitchFamily="49" charset="-122"/>
              </a:rPr>
              <a:t/>
            </a:r>
            <a:br>
              <a:rPr lang="zh-CN" altLang="en-US" sz="3600" b="1" dirty="0" smtClean="0">
                <a:solidFill>
                  <a:srgbClr val="151001"/>
                </a:solidFill>
                <a:latin typeface="仿宋_GB2312" pitchFamily="49" charset="-122"/>
                <a:ea typeface="仿宋_GB2312" pitchFamily="49" charset="-122"/>
              </a:rPr>
            </a:br>
            <a:r>
              <a:rPr lang="zh-CN" altLang="en-US" sz="3600" b="1" dirty="0" smtClean="0">
                <a:solidFill>
                  <a:srgbClr val="151001"/>
                </a:solidFill>
                <a:latin typeface="仿宋_GB2312" pitchFamily="49" charset="-122"/>
                <a:ea typeface="仿宋_GB2312" pitchFamily="49" charset="-122"/>
              </a:rPr>
              <a:t>上海市科学技术奖励中心</a:t>
            </a:r>
            <a:r>
              <a:rPr lang="zh-CN" altLang="en-US" sz="2800" dirty="0" smtClean="0">
                <a:solidFill>
                  <a:schemeClr val="tx1"/>
                </a:solidFill>
                <a:ea typeface="黑体" pitchFamily="2" charset="-122"/>
              </a:rPr>
              <a:t/>
            </a:r>
            <a:br>
              <a:rPr lang="zh-CN" altLang="en-US" sz="2800" dirty="0" smtClean="0">
                <a:solidFill>
                  <a:schemeClr val="tx1"/>
                </a:solidFill>
                <a:ea typeface="黑体" pitchFamily="2" charset="-122"/>
              </a:rPr>
            </a:br>
            <a:endParaRPr lang="zh-CN" altLang="en-US" sz="2800" dirty="0">
              <a:solidFill>
                <a:schemeClr val="tx1"/>
              </a:solidFill>
              <a:ea typeface="黑体"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83568" y="1268760"/>
            <a:ext cx="7776864" cy="5040560"/>
          </a:xfrm>
          <a:prstGeom prst="rect">
            <a:avLst/>
          </a:prstGeom>
          <a:noFill/>
          <a:ln w="9525">
            <a:noFill/>
            <a:miter lim="800000"/>
            <a:headEnd/>
            <a:tailEnd/>
          </a:ln>
        </p:spPr>
        <p:txBody>
          <a:bodyPr anchor="b">
            <a:normAutofit fontScale="82500" lnSpcReduction="10000"/>
          </a:bodyPr>
          <a:lstStyle/>
          <a:p>
            <a:pPr>
              <a:lnSpc>
                <a:spcPct val="210000"/>
              </a:lnSpc>
              <a:defRPr/>
            </a:pPr>
            <a:r>
              <a:rPr lang="zh-CN" altLang="en-US" sz="3600" kern="0" dirty="0">
                <a:solidFill>
                  <a:schemeClr val="tx2"/>
                </a:solidFill>
                <a:effectLst>
                  <a:outerShdw blurRad="38100" dist="38100" dir="2700000" algn="tl">
                    <a:srgbClr val="C0C0C0"/>
                  </a:outerShdw>
                </a:effectLst>
                <a:latin typeface="+mj-lt"/>
                <a:ea typeface="黑体" pitchFamily="2" charset="-122"/>
                <a:cs typeface="+mj-cs"/>
              </a:rPr>
              <a:t>　</a:t>
            </a:r>
            <a:r>
              <a:rPr lang="zh-CN" altLang="en-US" sz="3600" kern="0" dirty="0" smtClean="0">
                <a:solidFill>
                  <a:schemeClr val="tx2"/>
                </a:solidFill>
                <a:effectLst>
                  <a:outerShdw blurRad="38100" dist="38100" dir="2700000" algn="tl">
                    <a:srgbClr val="C0C0C0"/>
                  </a:outerShdw>
                </a:effectLst>
                <a:latin typeface="+mj-lt"/>
                <a:ea typeface="黑体" pitchFamily="2" charset="-122"/>
                <a:cs typeface="+mj-cs"/>
              </a:rPr>
              <a:t>　</a:t>
            </a:r>
            <a:r>
              <a:rPr lang="zh-CN" altLang="en-US"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rPr>
              <a:t>一、</a:t>
            </a:r>
            <a:r>
              <a:rPr lang="zh-CN" altLang="en-US"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t>推荐</a:t>
            </a:r>
            <a:r>
              <a:rPr lang="zh-CN" altLang="en-US"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rPr>
              <a:t>工作总体要求</a:t>
            </a:r>
            <a:r>
              <a:rPr lang="en-US" altLang="zh-CN"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t/>
            </a:r>
            <a:br>
              <a:rPr lang="en-US" altLang="zh-CN"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br>
            <a:r>
              <a:rPr lang="zh-CN" altLang="en-US"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rPr>
              <a:t>　　二、</a:t>
            </a:r>
            <a:r>
              <a:rPr lang="zh-CN" altLang="en-US"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t>推荐材料填写</a:t>
            </a:r>
            <a:r>
              <a:rPr lang="zh-CN" altLang="en-US"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rPr>
              <a:t>要求</a:t>
            </a:r>
            <a:endParaRPr lang="en-US" altLang="zh-CN"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endParaRPr>
          </a:p>
          <a:p>
            <a:pPr>
              <a:lnSpc>
                <a:spcPct val="210000"/>
              </a:lnSpc>
              <a:defRPr/>
            </a:pPr>
            <a:r>
              <a:rPr lang="zh-CN" altLang="en-US"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rPr>
              <a:t>　　三、形式审查要点</a:t>
            </a:r>
            <a:r>
              <a:rPr lang="zh-CN" altLang="en-US"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t/>
            </a:r>
            <a:br>
              <a:rPr lang="zh-CN" altLang="en-US"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br>
            <a:r>
              <a:rPr lang="zh-CN" altLang="en-US" sz="3600" kern="0" dirty="0">
                <a:effectLst>
                  <a:outerShdw blurRad="38100" dist="38100" dir="2700000" algn="tl">
                    <a:srgbClr val="C0C0C0"/>
                  </a:outerShdw>
                </a:effectLst>
                <a:latin typeface="+mj-lt"/>
                <a:ea typeface="黑体" pitchFamily="2" charset="-122"/>
                <a:cs typeface="+mj-cs"/>
              </a:rPr>
              <a:t/>
            </a:r>
            <a:br>
              <a:rPr lang="zh-CN" altLang="en-US" sz="3600" kern="0" dirty="0">
                <a:effectLst>
                  <a:outerShdw blurRad="38100" dist="38100" dir="2700000" algn="tl">
                    <a:srgbClr val="C0C0C0"/>
                  </a:outerShdw>
                </a:effectLst>
                <a:latin typeface="+mj-lt"/>
                <a:ea typeface="黑体" pitchFamily="2" charset="-122"/>
                <a:cs typeface="+mj-cs"/>
              </a:rPr>
            </a:br>
            <a:r>
              <a:rPr lang="zh-CN" altLang="en-US" sz="3600" kern="0" dirty="0">
                <a:effectLst>
                  <a:outerShdw blurRad="38100" dist="38100" dir="2700000" algn="tl">
                    <a:srgbClr val="C0C0C0"/>
                  </a:outerShdw>
                </a:effectLst>
                <a:latin typeface="+mj-lt"/>
                <a:ea typeface="黑体" pitchFamily="2" charset="-122"/>
                <a:cs typeface="+mj-cs"/>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83568" y="1268760"/>
            <a:ext cx="7776864" cy="5040560"/>
          </a:xfrm>
          <a:prstGeom prst="rect">
            <a:avLst/>
          </a:prstGeom>
          <a:noFill/>
          <a:ln w="9525">
            <a:noFill/>
            <a:miter lim="800000"/>
            <a:headEnd/>
            <a:tailEnd/>
          </a:ln>
        </p:spPr>
        <p:txBody>
          <a:bodyPr anchor="b">
            <a:normAutofit fontScale="82500" lnSpcReduction="10000"/>
          </a:bodyPr>
          <a:lstStyle/>
          <a:p>
            <a:pPr>
              <a:lnSpc>
                <a:spcPct val="210000"/>
              </a:lnSpc>
              <a:defRPr/>
            </a:pPr>
            <a:r>
              <a:rPr lang="zh-CN" altLang="en-US" sz="3600" kern="0" dirty="0">
                <a:solidFill>
                  <a:schemeClr val="tx2"/>
                </a:solidFill>
                <a:effectLst>
                  <a:outerShdw blurRad="38100" dist="38100" dir="2700000" algn="tl">
                    <a:srgbClr val="C0C0C0"/>
                  </a:outerShdw>
                </a:effectLst>
                <a:latin typeface="+mj-lt"/>
                <a:ea typeface="黑体" pitchFamily="2" charset="-122"/>
                <a:cs typeface="+mj-cs"/>
              </a:rPr>
              <a:t>　</a:t>
            </a:r>
            <a:r>
              <a:rPr lang="zh-CN" altLang="en-US" sz="3600" kern="0" dirty="0" smtClean="0">
                <a:solidFill>
                  <a:schemeClr val="tx2"/>
                </a:solidFill>
                <a:effectLst>
                  <a:outerShdw blurRad="38100" dist="38100" dir="2700000" algn="tl">
                    <a:srgbClr val="C0C0C0"/>
                  </a:outerShdw>
                </a:effectLst>
                <a:latin typeface="+mj-lt"/>
                <a:ea typeface="黑体" pitchFamily="2" charset="-122"/>
                <a:cs typeface="+mj-cs"/>
              </a:rPr>
              <a:t>　</a:t>
            </a:r>
            <a:r>
              <a:rPr lang="zh-CN" altLang="en-US" sz="4000" b="1" kern="0" dirty="0" smtClean="0">
                <a:solidFill>
                  <a:srgbClr val="FF0000"/>
                </a:solidFill>
                <a:effectLst>
                  <a:outerShdw blurRad="38100" dist="38100" dir="2700000" algn="tl">
                    <a:srgbClr val="C0C0C0"/>
                  </a:outerShdw>
                </a:effectLst>
                <a:latin typeface="华文楷体" pitchFamily="2" charset="-122"/>
                <a:ea typeface="华文楷体" pitchFamily="2" charset="-122"/>
                <a:cs typeface="+mj-cs"/>
              </a:rPr>
              <a:t>一、</a:t>
            </a:r>
            <a:r>
              <a:rPr lang="zh-CN" altLang="en-US" sz="4000" b="1" kern="0" dirty="0">
                <a:solidFill>
                  <a:srgbClr val="FF0000"/>
                </a:solidFill>
                <a:effectLst>
                  <a:outerShdw blurRad="38100" dist="38100" dir="2700000" algn="tl">
                    <a:srgbClr val="C0C0C0"/>
                  </a:outerShdw>
                </a:effectLst>
                <a:latin typeface="华文楷体" pitchFamily="2" charset="-122"/>
                <a:ea typeface="华文楷体" pitchFamily="2" charset="-122"/>
                <a:cs typeface="+mj-cs"/>
              </a:rPr>
              <a:t>推荐</a:t>
            </a:r>
            <a:r>
              <a:rPr lang="zh-CN" altLang="en-US" sz="4000" b="1" kern="0" dirty="0" smtClean="0">
                <a:solidFill>
                  <a:srgbClr val="FF0000"/>
                </a:solidFill>
                <a:effectLst>
                  <a:outerShdw blurRad="38100" dist="38100" dir="2700000" algn="tl">
                    <a:srgbClr val="C0C0C0"/>
                  </a:outerShdw>
                </a:effectLst>
                <a:latin typeface="华文楷体" pitchFamily="2" charset="-122"/>
                <a:ea typeface="华文楷体" pitchFamily="2" charset="-122"/>
                <a:cs typeface="+mj-cs"/>
              </a:rPr>
              <a:t>工作总体要求</a:t>
            </a:r>
            <a:r>
              <a:rPr lang="en-US" altLang="zh-CN" sz="4000" b="1" kern="0" dirty="0">
                <a:solidFill>
                  <a:srgbClr val="FF0000"/>
                </a:solidFill>
                <a:effectLst>
                  <a:outerShdw blurRad="38100" dist="38100" dir="2700000" algn="tl">
                    <a:srgbClr val="C0C0C0"/>
                  </a:outerShdw>
                </a:effectLst>
                <a:latin typeface="华文楷体" pitchFamily="2" charset="-122"/>
                <a:ea typeface="华文楷体" pitchFamily="2" charset="-122"/>
                <a:cs typeface="+mj-cs"/>
              </a:rPr>
              <a:t/>
            </a:r>
            <a:br>
              <a:rPr lang="en-US" altLang="zh-CN" sz="4000" b="1" kern="0" dirty="0">
                <a:solidFill>
                  <a:srgbClr val="FF0000"/>
                </a:solidFill>
                <a:effectLst>
                  <a:outerShdw blurRad="38100" dist="38100" dir="2700000" algn="tl">
                    <a:srgbClr val="C0C0C0"/>
                  </a:outerShdw>
                </a:effectLst>
                <a:latin typeface="华文楷体" pitchFamily="2" charset="-122"/>
                <a:ea typeface="华文楷体" pitchFamily="2" charset="-122"/>
                <a:cs typeface="+mj-cs"/>
              </a:rPr>
            </a:br>
            <a:r>
              <a:rPr lang="zh-CN" altLang="en-US"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rPr>
              <a:t>　　二、</a:t>
            </a:r>
            <a:r>
              <a:rPr lang="zh-CN" altLang="en-US"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t>推荐材料填写</a:t>
            </a:r>
            <a:r>
              <a:rPr lang="zh-CN" altLang="en-US"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rPr>
              <a:t>要求</a:t>
            </a:r>
            <a:endParaRPr lang="en-US" altLang="zh-CN"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endParaRPr>
          </a:p>
          <a:p>
            <a:pPr>
              <a:lnSpc>
                <a:spcPct val="210000"/>
              </a:lnSpc>
              <a:defRPr/>
            </a:pPr>
            <a:r>
              <a:rPr lang="zh-CN" altLang="en-US"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rPr>
              <a:t>　　三、形式审查要点</a:t>
            </a:r>
            <a:r>
              <a:rPr lang="zh-CN" altLang="en-US"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t/>
            </a:r>
            <a:br>
              <a:rPr lang="zh-CN" altLang="en-US"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br>
            <a:r>
              <a:rPr lang="zh-CN" altLang="en-US" sz="3600" kern="0" dirty="0">
                <a:effectLst>
                  <a:outerShdw blurRad="38100" dist="38100" dir="2700000" algn="tl">
                    <a:srgbClr val="C0C0C0"/>
                  </a:outerShdw>
                </a:effectLst>
                <a:latin typeface="+mj-lt"/>
                <a:ea typeface="黑体" pitchFamily="2" charset="-122"/>
                <a:cs typeface="+mj-cs"/>
              </a:rPr>
              <a:t/>
            </a:r>
            <a:br>
              <a:rPr lang="zh-CN" altLang="en-US" sz="3600" kern="0" dirty="0">
                <a:effectLst>
                  <a:outerShdw blurRad="38100" dist="38100" dir="2700000" algn="tl">
                    <a:srgbClr val="C0C0C0"/>
                  </a:outerShdw>
                </a:effectLst>
                <a:latin typeface="+mj-lt"/>
                <a:ea typeface="黑体" pitchFamily="2" charset="-122"/>
                <a:cs typeface="+mj-cs"/>
              </a:rPr>
            </a:br>
            <a:r>
              <a:rPr lang="zh-CN" altLang="en-US" sz="3600" kern="0" dirty="0">
                <a:effectLst>
                  <a:outerShdw blurRad="38100" dist="38100" dir="2700000" algn="tl">
                    <a:srgbClr val="C0C0C0"/>
                  </a:outerShdw>
                </a:effectLst>
                <a:latin typeface="+mj-lt"/>
                <a:ea typeface="黑体" pitchFamily="2" charset="-122"/>
                <a:cs typeface="+mj-cs"/>
              </a:rPr>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55576" y="980728"/>
            <a:ext cx="7632848" cy="4859561"/>
          </a:xfrm>
        </p:spPr>
        <p:txBody>
          <a:bodyPr/>
          <a:lstStyle/>
          <a:p>
            <a:pPr>
              <a:buNone/>
            </a:pPr>
            <a:r>
              <a:rPr lang="zh-CN" altLang="en-US" dirty="0" smtClean="0"/>
              <a:t>　</a:t>
            </a:r>
            <a:r>
              <a:rPr lang="zh-CN" altLang="en-US" b="1" dirty="0" smtClean="0">
                <a:solidFill>
                  <a:srgbClr val="0000FF"/>
                </a:solidFill>
                <a:latin typeface="华文楷体" pitchFamily="2" charset="-122"/>
                <a:ea typeface="华文楷体" pitchFamily="2" charset="-122"/>
              </a:rPr>
              <a:t>１、奖励重点</a:t>
            </a:r>
          </a:p>
          <a:p>
            <a:pPr>
              <a:lnSpc>
                <a:spcPts val="4500"/>
              </a:lnSpc>
              <a:buNone/>
            </a:pPr>
            <a:r>
              <a:rPr lang="zh-CN" altLang="en-US" b="1" dirty="0" smtClean="0">
                <a:solidFill>
                  <a:srgbClr val="151001"/>
                </a:solidFill>
                <a:latin typeface="华文楷体" pitchFamily="2" charset="-122"/>
                <a:ea typeface="华文楷体" pitchFamily="2" charset="-122"/>
              </a:rPr>
              <a:t>　　　深入贯彻落实党的十八大和十八届二中、三中、四中全会精神，大力实施创新驱动发展战略，加快建设具有全球影响力的科技创新中心，充分发挥科技奖励的激励和引导作用，鼓励产业技术创新和成果转化应用，鼓励基础研究和发明创造。</a:t>
            </a:r>
          </a:p>
          <a:p>
            <a:pPr>
              <a:lnSpc>
                <a:spcPct val="150000"/>
              </a:lnSpc>
              <a:buNone/>
            </a:pPr>
            <a:endParaRPr lang="zh-CN" altLang="en-US" b="1" dirty="0" smtClean="0">
              <a:solidFill>
                <a:srgbClr val="151001"/>
              </a:solidFill>
              <a:latin typeface="华文楷体" pitchFamily="2" charset="-122"/>
              <a:ea typeface="华文楷体" pitchFamily="2" charset="-122"/>
            </a:endParaRPr>
          </a:p>
          <a:p>
            <a:pPr>
              <a:lnSpc>
                <a:spcPct val="150000"/>
              </a:lnSpc>
              <a:buNone/>
            </a:pPr>
            <a:endParaRPr lang="zh-CN" altLang="zh-CN" dirty="0" smtClean="0">
              <a:solidFill>
                <a:srgbClr val="151001"/>
              </a:solidFill>
              <a:latin typeface="+mn-lt"/>
              <a:ea typeface="+mn-ea"/>
              <a:cs typeface="+mn-cs"/>
            </a:endParaRPr>
          </a:p>
          <a:p>
            <a:pPr>
              <a:lnSpc>
                <a:spcPct val="150000"/>
              </a:lnSpc>
              <a:buNone/>
            </a:pPr>
            <a:endParaRPr lang="zh-CN" altLang="zh-CN" b="1" dirty="0" smtClean="0">
              <a:solidFill>
                <a:srgbClr val="151001"/>
              </a:solidFill>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内容占位符 2"/>
          <p:cNvSpPr>
            <a:spLocks noGrp="1"/>
          </p:cNvSpPr>
          <p:nvPr>
            <p:ph idx="1"/>
          </p:nvPr>
        </p:nvSpPr>
        <p:spPr>
          <a:xfrm>
            <a:off x="468313" y="836613"/>
            <a:ext cx="8229600" cy="5113337"/>
          </a:xfrm>
        </p:spPr>
        <p:txBody>
          <a:bodyPr/>
          <a:lstStyle/>
          <a:p>
            <a:pPr eaLnBrk="1" hangingPunct="1">
              <a:lnSpc>
                <a:spcPct val="150000"/>
              </a:lnSpc>
              <a:buNone/>
            </a:pPr>
            <a:r>
              <a:rPr lang="zh-CN" altLang="en-US" b="1" dirty="0" smtClean="0">
                <a:solidFill>
                  <a:srgbClr val="0000FF"/>
                </a:solidFill>
                <a:latin typeface="华文楷体" pitchFamily="2" charset="-122"/>
                <a:ea typeface="华文楷体" pitchFamily="2" charset="-122"/>
              </a:rPr>
              <a:t>　　２、奖励类别</a:t>
            </a:r>
            <a:endParaRPr lang="en-US" altLang="zh-CN" b="1" dirty="0" smtClean="0">
              <a:solidFill>
                <a:srgbClr val="0000FF"/>
              </a:solidFill>
              <a:latin typeface="华文楷体" pitchFamily="2" charset="-122"/>
              <a:ea typeface="华文楷体" pitchFamily="2" charset="-122"/>
            </a:endParaRPr>
          </a:p>
          <a:p>
            <a:pPr eaLnBrk="1" hangingPunct="1">
              <a:lnSpc>
                <a:spcPct val="150000"/>
              </a:lnSpc>
              <a:buFont typeface="Wingdings" pitchFamily="2" charset="2"/>
              <a:buNone/>
            </a:pPr>
            <a:r>
              <a:rPr lang="en-US" altLang="zh-CN" b="1" dirty="0" smtClean="0">
                <a:solidFill>
                  <a:srgbClr val="151001"/>
                </a:solidFill>
                <a:latin typeface="华文楷体" pitchFamily="2" charset="-122"/>
                <a:ea typeface="华文楷体" pitchFamily="2" charset="-122"/>
              </a:rPr>
              <a:t>      </a:t>
            </a:r>
            <a:r>
              <a:rPr lang="zh-CN" altLang="en-US" b="1" dirty="0" smtClean="0">
                <a:solidFill>
                  <a:srgbClr val="151001"/>
                </a:solidFill>
                <a:latin typeface="华文楷体" pitchFamily="2" charset="-122"/>
                <a:ea typeface="华文楷体" pitchFamily="2" charset="-122"/>
              </a:rPr>
              <a:t>　</a:t>
            </a:r>
            <a:r>
              <a:rPr lang="en-US" altLang="zh-CN" b="1" dirty="0" smtClean="0">
                <a:solidFill>
                  <a:srgbClr val="151001"/>
                </a:solidFill>
                <a:latin typeface="华文楷体" pitchFamily="2" charset="-122"/>
                <a:ea typeface="华文楷体" pitchFamily="2" charset="-122"/>
              </a:rPr>
              <a:t> </a:t>
            </a:r>
            <a:r>
              <a:rPr lang="zh-CN" altLang="en-US" b="1" dirty="0" smtClean="0">
                <a:solidFill>
                  <a:srgbClr val="151001"/>
                </a:solidFill>
                <a:latin typeface="华文楷体" pitchFamily="2" charset="-122"/>
                <a:ea typeface="华文楷体" pitchFamily="2" charset="-122"/>
              </a:rPr>
              <a:t>　科技功臣奖</a:t>
            </a:r>
            <a:endParaRPr lang="en-US" altLang="zh-CN" b="1" dirty="0" smtClean="0">
              <a:solidFill>
                <a:srgbClr val="151001"/>
              </a:solidFill>
              <a:latin typeface="华文楷体" pitchFamily="2" charset="-122"/>
              <a:ea typeface="华文楷体" pitchFamily="2" charset="-122"/>
            </a:endParaRPr>
          </a:p>
          <a:p>
            <a:pPr eaLnBrk="1" hangingPunct="1">
              <a:lnSpc>
                <a:spcPct val="150000"/>
              </a:lnSpc>
              <a:buFont typeface="Wingdings" pitchFamily="2" charset="2"/>
              <a:buNone/>
            </a:pPr>
            <a:r>
              <a:rPr lang="en-US" altLang="zh-CN" b="1" dirty="0" smtClean="0">
                <a:solidFill>
                  <a:srgbClr val="151001"/>
                </a:solidFill>
                <a:latin typeface="华文楷体" pitchFamily="2" charset="-122"/>
                <a:ea typeface="华文楷体" pitchFamily="2" charset="-122"/>
              </a:rPr>
              <a:t>       </a:t>
            </a:r>
            <a:r>
              <a:rPr lang="zh-CN" altLang="en-US" b="1" dirty="0" smtClean="0">
                <a:solidFill>
                  <a:srgbClr val="151001"/>
                </a:solidFill>
                <a:latin typeface="华文楷体" pitchFamily="2" charset="-122"/>
                <a:ea typeface="华文楷体" pitchFamily="2" charset="-122"/>
              </a:rPr>
              <a:t>　　自然科学奖</a:t>
            </a:r>
            <a:endParaRPr lang="en-US" altLang="zh-CN" b="1" dirty="0" smtClean="0">
              <a:solidFill>
                <a:srgbClr val="151001"/>
              </a:solidFill>
              <a:latin typeface="华文楷体" pitchFamily="2" charset="-122"/>
              <a:ea typeface="华文楷体" pitchFamily="2" charset="-122"/>
            </a:endParaRPr>
          </a:p>
          <a:p>
            <a:pPr eaLnBrk="1" hangingPunct="1">
              <a:lnSpc>
                <a:spcPct val="150000"/>
              </a:lnSpc>
              <a:buFont typeface="Wingdings" pitchFamily="2" charset="2"/>
              <a:buNone/>
            </a:pPr>
            <a:r>
              <a:rPr lang="en-US" altLang="zh-CN" b="1" dirty="0" smtClean="0">
                <a:solidFill>
                  <a:srgbClr val="151001"/>
                </a:solidFill>
                <a:latin typeface="华文楷体" pitchFamily="2" charset="-122"/>
                <a:ea typeface="华文楷体" pitchFamily="2" charset="-122"/>
              </a:rPr>
              <a:t>       </a:t>
            </a:r>
            <a:r>
              <a:rPr lang="zh-CN" altLang="en-US" b="1" dirty="0" smtClean="0">
                <a:solidFill>
                  <a:srgbClr val="151001"/>
                </a:solidFill>
                <a:latin typeface="华文楷体" pitchFamily="2" charset="-122"/>
                <a:ea typeface="华文楷体" pitchFamily="2" charset="-122"/>
              </a:rPr>
              <a:t>　　技术发明奖</a:t>
            </a:r>
            <a:endParaRPr lang="en-US" altLang="zh-CN" b="1" dirty="0" smtClean="0">
              <a:solidFill>
                <a:srgbClr val="151001"/>
              </a:solidFill>
              <a:latin typeface="华文楷体" pitchFamily="2" charset="-122"/>
              <a:ea typeface="华文楷体" pitchFamily="2" charset="-122"/>
            </a:endParaRPr>
          </a:p>
          <a:p>
            <a:pPr eaLnBrk="1" hangingPunct="1">
              <a:lnSpc>
                <a:spcPct val="150000"/>
              </a:lnSpc>
              <a:buFont typeface="Wingdings" pitchFamily="2" charset="2"/>
              <a:buNone/>
            </a:pPr>
            <a:r>
              <a:rPr lang="en-US" altLang="zh-CN" b="1" dirty="0" smtClean="0">
                <a:solidFill>
                  <a:srgbClr val="151001"/>
                </a:solidFill>
                <a:latin typeface="华文楷体" pitchFamily="2" charset="-122"/>
                <a:ea typeface="华文楷体" pitchFamily="2" charset="-122"/>
              </a:rPr>
              <a:t>       </a:t>
            </a:r>
            <a:r>
              <a:rPr lang="zh-CN" altLang="en-US" b="1" dirty="0" smtClean="0">
                <a:solidFill>
                  <a:srgbClr val="151001"/>
                </a:solidFill>
                <a:latin typeface="华文楷体" pitchFamily="2" charset="-122"/>
                <a:ea typeface="华文楷体" pitchFamily="2" charset="-122"/>
              </a:rPr>
              <a:t>　　科技进步奖</a:t>
            </a:r>
            <a:endParaRPr lang="en-US" altLang="zh-CN" b="1" dirty="0" smtClean="0">
              <a:solidFill>
                <a:srgbClr val="151001"/>
              </a:solidFill>
              <a:latin typeface="华文楷体" pitchFamily="2" charset="-122"/>
              <a:ea typeface="华文楷体" pitchFamily="2" charset="-122"/>
            </a:endParaRPr>
          </a:p>
          <a:p>
            <a:pPr eaLnBrk="1" hangingPunct="1">
              <a:lnSpc>
                <a:spcPct val="150000"/>
              </a:lnSpc>
              <a:buFont typeface="Wingdings" pitchFamily="2" charset="2"/>
              <a:buNone/>
            </a:pPr>
            <a:r>
              <a:rPr lang="en-US" altLang="zh-CN" b="1" dirty="0" smtClean="0">
                <a:solidFill>
                  <a:srgbClr val="151001"/>
                </a:solidFill>
                <a:latin typeface="华文楷体" pitchFamily="2" charset="-122"/>
                <a:ea typeface="华文楷体" pitchFamily="2" charset="-122"/>
              </a:rPr>
              <a:t>       </a:t>
            </a:r>
            <a:r>
              <a:rPr lang="zh-CN" altLang="en-US" b="1" dirty="0" smtClean="0">
                <a:solidFill>
                  <a:srgbClr val="151001"/>
                </a:solidFill>
                <a:latin typeface="华文楷体" pitchFamily="2" charset="-122"/>
                <a:ea typeface="华文楷体" pitchFamily="2" charset="-122"/>
              </a:rPr>
              <a:t>　　国际科技合作奖</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764703"/>
            <a:ext cx="8229600" cy="5291609"/>
          </a:xfrm>
        </p:spPr>
        <p:txBody>
          <a:bodyPr>
            <a:normAutofit fontScale="92500"/>
          </a:bodyPr>
          <a:lstStyle/>
          <a:p>
            <a:pPr>
              <a:buNone/>
            </a:pPr>
            <a:r>
              <a:rPr lang="zh-CN" altLang="en-US" sz="3500" dirty="0" smtClean="0">
                <a:solidFill>
                  <a:srgbClr val="0000FF"/>
                </a:solidFill>
                <a:latin typeface="华文楷体" pitchFamily="2" charset="-122"/>
                <a:ea typeface="华文楷体" pitchFamily="2" charset="-122"/>
              </a:rPr>
              <a:t>　</a:t>
            </a:r>
            <a:r>
              <a:rPr lang="en-US" altLang="zh-CN" sz="3500" b="1" dirty="0" smtClean="0">
                <a:solidFill>
                  <a:srgbClr val="0000FF"/>
                </a:solidFill>
                <a:latin typeface="华文楷体" pitchFamily="2" charset="-122"/>
                <a:ea typeface="华文楷体" pitchFamily="2" charset="-122"/>
              </a:rPr>
              <a:t>3</a:t>
            </a:r>
            <a:r>
              <a:rPr lang="zh-CN" altLang="en-US" sz="3500" b="1" dirty="0" smtClean="0">
                <a:solidFill>
                  <a:srgbClr val="0000FF"/>
                </a:solidFill>
                <a:latin typeface="华文楷体" pitchFamily="2" charset="-122"/>
                <a:ea typeface="华文楷体" pitchFamily="2" charset="-122"/>
              </a:rPr>
              <a:t>、</a:t>
            </a:r>
            <a:r>
              <a:rPr lang="zh-CN" altLang="en-US" b="1" dirty="0" smtClean="0">
                <a:solidFill>
                  <a:srgbClr val="0000FF"/>
                </a:solidFill>
                <a:latin typeface="华文楷体" pitchFamily="2" charset="-122"/>
                <a:ea typeface="华文楷体" pitchFamily="2" charset="-122"/>
              </a:rPr>
              <a:t>推荐对象</a:t>
            </a:r>
            <a:endParaRPr lang="en-US" altLang="zh-CN" b="1" dirty="0" smtClean="0">
              <a:solidFill>
                <a:srgbClr val="0000FF"/>
              </a:solidFill>
              <a:latin typeface="华文楷体" pitchFamily="2" charset="-122"/>
              <a:ea typeface="华文楷体" pitchFamily="2" charset="-122"/>
            </a:endParaRPr>
          </a:p>
          <a:p>
            <a:pPr>
              <a:lnSpc>
                <a:spcPct val="150000"/>
              </a:lnSpc>
              <a:buNone/>
            </a:pPr>
            <a:r>
              <a:rPr lang="zh-CN" altLang="en-US" b="1" dirty="0" smtClean="0">
                <a:solidFill>
                  <a:srgbClr val="151001"/>
                </a:solidFill>
                <a:latin typeface="华文楷体" pitchFamily="2" charset="-122"/>
                <a:ea typeface="华文楷体" pitchFamily="2" charset="-122"/>
              </a:rPr>
              <a:t>　　　在本市从事科学研究、技术发明、技术开发、成果转化和产业化等科技创新活动，拥有自主知识产权的科技成果并做出突出贡献的自然人（国籍、户籍不限）、法人。</a:t>
            </a:r>
            <a:endParaRPr lang="en-US" altLang="zh-CN" b="1" dirty="0" smtClean="0">
              <a:solidFill>
                <a:srgbClr val="151001"/>
              </a:solidFill>
              <a:latin typeface="华文楷体" pitchFamily="2" charset="-122"/>
              <a:ea typeface="华文楷体" pitchFamily="2" charset="-122"/>
            </a:endParaRPr>
          </a:p>
          <a:p>
            <a:pPr>
              <a:lnSpc>
                <a:spcPct val="150000"/>
              </a:lnSpc>
              <a:buNone/>
            </a:pPr>
            <a:r>
              <a:rPr lang="zh-CN" altLang="en-US" b="1" dirty="0" smtClean="0">
                <a:solidFill>
                  <a:srgbClr val="151001"/>
                </a:solidFill>
                <a:latin typeface="华文楷体" pitchFamily="2" charset="-122"/>
                <a:ea typeface="华文楷体" pitchFamily="2" charset="-122"/>
              </a:rPr>
              <a:t>　　　项目完成人属于局级领导岗位的需详细填写有关科技创新贡献。</a:t>
            </a:r>
            <a:endParaRPr lang="zh-CN" altLang="en-US" b="1" dirty="0">
              <a:solidFill>
                <a:srgbClr val="151001"/>
              </a:solidFill>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内容占位符 2"/>
          <p:cNvSpPr>
            <a:spLocks noGrp="1"/>
          </p:cNvSpPr>
          <p:nvPr>
            <p:ph idx="1"/>
          </p:nvPr>
        </p:nvSpPr>
        <p:spPr>
          <a:xfrm>
            <a:off x="457200" y="981075"/>
            <a:ext cx="8229600" cy="5075238"/>
          </a:xfrm>
        </p:spPr>
        <p:txBody>
          <a:bodyPr/>
          <a:lstStyle/>
          <a:p>
            <a:pPr eaLnBrk="1" hangingPunct="1">
              <a:lnSpc>
                <a:spcPct val="150000"/>
              </a:lnSpc>
              <a:buNone/>
            </a:pPr>
            <a:r>
              <a:rPr lang="zh-CN" altLang="en-US" b="1" dirty="0" smtClean="0">
                <a:solidFill>
                  <a:srgbClr val="151001"/>
                </a:solidFill>
                <a:latin typeface="华文楷体" pitchFamily="2" charset="-122"/>
                <a:ea typeface="华文楷体" pitchFamily="2" charset="-122"/>
              </a:rPr>
              <a:t>　　　自然科学奖、技术发明奖、科技进步奖项目推荐外国人要慎重。</a:t>
            </a:r>
            <a:endParaRPr lang="en-US" altLang="zh-CN" b="1" dirty="0" smtClean="0">
              <a:solidFill>
                <a:srgbClr val="151001"/>
              </a:solidFill>
              <a:latin typeface="华文楷体" pitchFamily="2" charset="-122"/>
              <a:ea typeface="华文楷体" pitchFamily="2" charset="-122"/>
            </a:endParaRPr>
          </a:p>
          <a:p>
            <a:pPr eaLnBrk="1" hangingPunct="1">
              <a:lnSpc>
                <a:spcPct val="150000"/>
              </a:lnSpc>
              <a:buNone/>
            </a:pPr>
            <a:r>
              <a:rPr lang="zh-CN" altLang="en-US" b="1" dirty="0" smtClean="0">
                <a:solidFill>
                  <a:srgbClr val="151001"/>
                </a:solidFill>
                <a:latin typeface="华文楷体" pitchFamily="2" charset="-122"/>
                <a:ea typeface="华文楷体" pitchFamily="2" charset="-122"/>
              </a:rPr>
              <a:t>　　　国际科技合作奖推荐的外国人和外国组织需经单位人事、外事等部门审查后，慎重推荐。</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内容占位符 2"/>
          <p:cNvSpPr>
            <a:spLocks noGrp="1"/>
          </p:cNvSpPr>
          <p:nvPr>
            <p:ph idx="1"/>
          </p:nvPr>
        </p:nvSpPr>
        <p:spPr>
          <a:xfrm>
            <a:off x="428596" y="1000108"/>
            <a:ext cx="8229600" cy="5075238"/>
          </a:xfrm>
        </p:spPr>
        <p:txBody>
          <a:bodyPr/>
          <a:lstStyle/>
          <a:p>
            <a:pPr>
              <a:lnSpc>
                <a:spcPct val="150000"/>
              </a:lnSpc>
              <a:buNone/>
            </a:pPr>
            <a:r>
              <a:rPr lang="zh-CN" altLang="en-US" b="1" dirty="0" smtClean="0">
                <a:solidFill>
                  <a:srgbClr val="151001"/>
                </a:solidFill>
                <a:latin typeface="华文楷体" pitchFamily="2" charset="-122"/>
                <a:ea typeface="华文楷体" pitchFamily="2" charset="-122"/>
              </a:rPr>
              <a:t>            同</a:t>
            </a:r>
            <a:r>
              <a:rPr lang="zh-CN" altLang="en-US" b="1" dirty="0" smtClean="0">
                <a:solidFill>
                  <a:srgbClr val="151001"/>
                </a:solidFill>
                <a:latin typeface="华文楷体" pitchFamily="2" charset="-122"/>
                <a:ea typeface="华文楷体" pitchFamily="2" charset="-122"/>
              </a:rPr>
              <a:t>一人不能</a:t>
            </a:r>
            <a:r>
              <a:rPr lang="zh-CN" altLang="en-US" b="1" dirty="0" smtClean="0">
                <a:solidFill>
                  <a:srgbClr val="FF0000"/>
                </a:solidFill>
                <a:latin typeface="华文楷体" pitchFamily="2" charset="-122"/>
                <a:ea typeface="华文楷体" pitchFamily="2" charset="-122"/>
              </a:rPr>
              <a:t>两次或两次以上</a:t>
            </a:r>
            <a:r>
              <a:rPr lang="zh-CN" altLang="en-US" b="1" dirty="0" smtClean="0">
                <a:solidFill>
                  <a:srgbClr val="151001"/>
                </a:solidFill>
                <a:latin typeface="华文楷体" pitchFamily="2" charset="-122"/>
                <a:ea typeface="华文楷体" pitchFamily="2" charset="-122"/>
              </a:rPr>
              <a:t>作为项目的</a:t>
            </a:r>
            <a:r>
              <a:rPr lang="zh-CN" altLang="en-US" b="1" dirty="0" smtClean="0">
                <a:solidFill>
                  <a:srgbClr val="FF0000"/>
                </a:solidFill>
                <a:latin typeface="华文楷体" pitchFamily="2" charset="-122"/>
                <a:ea typeface="华文楷体" pitchFamily="2" charset="-122"/>
              </a:rPr>
              <a:t>前三完成人</a:t>
            </a:r>
            <a:r>
              <a:rPr lang="zh-CN" altLang="en-US" b="1" dirty="0" smtClean="0">
                <a:solidFill>
                  <a:srgbClr val="151001"/>
                </a:solidFill>
                <a:latin typeface="华文楷体" pitchFamily="2" charset="-122"/>
                <a:ea typeface="华文楷体" pitchFamily="2" charset="-122"/>
              </a:rPr>
              <a:t>参加本年度上海市科学技术奖申报。</a:t>
            </a:r>
          </a:p>
          <a:p>
            <a:pPr>
              <a:lnSpc>
                <a:spcPct val="150000"/>
              </a:lnSpc>
              <a:buNone/>
            </a:pPr>
            <a:r>
              <a:rPr lang="zh-CN" altLang="en-US" b="1" dirty="0" smtClean="0">
                <a:solidFill>
                  <a:srgbClr val="151001"/>
                </a:solidFill>
                <a:latin typeface="华文楷体" pitchFamily="2" charset="-122"/>
                <a:ea typeface="华文楷体" pitchFamily="2" charset="-122"/>
              </a:rPr>
              <a:t>            获</a:t>
            </a:r>
            <a:r>
              <a:rPr lang="en-US" altLang="en-US" b="1" dirty="0" smtClean="0">
                <a:solidFill>
                  <a:srgbClr val="FF0000"/>
                </a:solidFill>
                <a:latin typeface="华文楷体" pitchFamily="2" charset="-122"/>
                <a:ea typeface="华文楷体" pitchFamily="2" charset="-122"/>
              </a:rPr>
              <a:t>2014</a:t>
            </a:r>
            <a:r>
              <a:rPr lang="zh-CN" altLang="en-US" b="1" dirty="0" smtClean="0">
                <a:solidFill>
                  <a:srgbClr val="FF0000"/>
                </a:solidFill>
                <a:latin typeface="华文楷体" pitchFamily="2" charset="-122"/>
                <a:ea typeface="华文楷体" pitchFamily="2" charset="-122"/>
              </a:rPr>
              <a:t>年度</a:t>
            </a:r>
            <a:r>
              <a:rPr lang="zh-CN" altLang="en-US" b="1" dirty="0" smtClean="0">
                <a:solidFill>
                  <a:srgbClr val="151001"/>
                </a:solidFill>
                <a:latin typeface="华文楷体" pitchFamily="2" charset="-122"/>
                <a:ea typeface="华文楷体" pitchFamily="2" charset="-122"/>
              </a:rPr>
              <a:t>上海市科学技术奖项目的</a:t>
            </a:r>
            <a:r>
              <a:rPr lang="zh-CN" altLang="en-US" b="1" dirty="0" smtClean="0">
                <a:solidFill>
                  <a:srgbClr val="FF0000"/>
                </a:solidFill>
                <a:latin typeface="华文楷体" pitchFamily="2" charset="-122"/>
                <a:ea typeface="华文楷体" pitchFamily="2" charset="-122"/>
              </a:rPr>
              <a:t>前三完成人</a:t>
            </a:r>
            <a:r>
              <a:rPr lang="zh-CN" altLang="en-US" b="1" dirty="0" smtClean="0">
                <a:solidFill>
                  <a:srgbClr val="151001"/>
                </a:solidFill>
                <a:latin typeface="华文楷体" pitchFamily="2" charset="-122"/>
                <a:ea typeface="华文楷体" pitchFamily="2" charset="-122"/>
              </a:rPr>
              <a:t>不能作为本年度推荐项目的</a:t>
            </a:r>
            <a:r>
              <a:rPr lang="zh-CN" altLang="en-US" b="1" dirty="0" smtClean="0">
                <a:solidFill>
                  <a:srgbClr val="FF0000"/>
                </a:solidFill>
                <a:latin typeface="华文楷体" pitchFamily="2" charset="-122"/>
                <a:ea typeface="华文楷体" pitchFamily="2" charset="-122"/>
              </a:rPr>
              <a:t>前三完成人</a:t>
            </a:r>
            <a:r>
              <a:rPr lang="zh-CN" altLang="en-US" b="1" dirty="0" smtClean="0">
                <a:solidFill>
                  <a:srgbClr val="151001"/>
                </a:solidFill>
                <a:latin typeface="华文楷体" pitchFamily="2" charset="-122"/>
                <a:ea typeface="华文楷体" pitchFamily="2" charset="-122"/>
              </a:rPr>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内容占位符 2"/>
          <p:cNvSpPr>
            <a:spLocks noGrp="1"/>
          </p:cNvSpPr>
          <p:nvPr>
            <p:ph idx="1"/>
          </p:nvPr>
        </p:nvSpPr>
        <p:spPr>
          <a:xfrm>
            <a:off x="457200" y="692150"/>
            <a:ext cx="8229600" cy="5364163"/>
          </a:xfrm>
        </p:spPr>
        <p:txBody>
          <a:bodyPr/>
          <a:lstStyle/>
          <a:p>
            <a:pPr eaLnBrk="1" hangingPunct="1">
              <a:lnSpc>
                <a:spcPts val="4000"/>
              </a:lnSpc>
            </a:pPr>
            <a:r>
              <a:rPr lang="zh-CN" altLang="en-US" b="1" dirty="0" smtClean="0">
                <a:solidFill>
                  <a:srgbClr val="151001"/>
                </a:solidFill>
                <a:latin typeface="华文楷体" pitchFamily="2" charset="-122"/>
                <a:ea typeface="华文楷体" pitchFamily="2" charset="-122"/>
              </a:rPr>
              <a:t>自然科学奖项目完成人必须是</a:t>
            </a:r>
            <a:r>
              <a:rPr lang="zh-CN" altLang="en-US" b="1" dirty="0" smtClean="0">
                <a:solidFill>
                  <a:srgbClr val="FF0000"/>
                </a:solidFill>
                <a:latin typeface="华文楷体" pitchFamily="2" charset="-122"/>
                <a:ea typeface="华文楷体" pitchFamily="2" charset="-122"/>
              </a:rPr>
              <a:t>代表性论文</a:t>
            </a:r>
            <a:r>
              <a:rPr lang="zh-CN" altLang="en-US" b="1" dirty="0" smtClean="0">
                <a:solidFill>
                  <a:srgbClr val="151001"/>
                </a:solidFill>
                <a:latin typeface="华文楷体" pitchFamily="2" charset="-122"/>
                <a:ea typeface="华文楷体" pitchFamily="2" charset="-122"/>
              </a:rPr>
              <a:t>的作者。</a:t>
            </a:r>
            <a:endParaRPr lang="en-US" altLang="zh-CN" b="1" dirty="0" smtClean="0">
              <a:solidFill>
                <a:srgbClr val="151001"/>
              </a:solidFill>
              <a:latin typeface="华文楷体" pitchFamily="2" charset="-122"/>
              <a:ea typeface="华文楷体" pitchFamily="2" charset="-122"/>
            </a:endParaRPr>
          </a:p>
          <a:p>
            <a:pPr eaLnBrk="1" hangingPunct="1">
              <a:lnSpc>
                <a:spcPts val="4000"/>
              </a:lnSpc>
            </a:pPr>
            <a:r>
              <a:rPr lang="zh-CN" altLang="en-US" b="1" dirty="0" smtClean="0">
                <a:solidFill>
                  <a:srgbClr val="151001"/>
                </a:solidFill>
                <a:latin typeface="华文楷体" pitchFamily="2" charset="-122"/>
                <a:ea typeface="华文楷体" pitchFamily="2" charset="-122"/>
              </a:rPr>
              <a:t>技术发明奖项目完成人必须对发明点做出实质性贡献，并且必须附有证明材料（发明专利、论文等）。</a:t>
            </a:r>
            <a:r>
              <a:rPr lang="zh-CN" altLang="en-US" b="1" dirty="0" smtClean="0">
                <a:solidFill>
                  <a:srgbClr val="FF0000"/>
                </a:solidFill>
                <a:latin typeface="华文楷体" pitchFamily="2" charset="-122"/>
                <a:ea typeface="华文楷体" pitchFamily="2" charset="-122"/>
              </a:rPr>
              <a:t>前三位完成人</a:t>
            </a:r>
            <a:r>
              <a:rPr lang="zh-CN" altLang="en-US" b="1" dirty="0" smtClean="0">
                <a:solidFill>
                  <a:srgbClr val="151001"/>
                </a:solidFill>
                <a:latin typeface="华文楷体" pitchFamily="2" charset="-122"/>
                <a:ea typeface="华文楷体" pitchFamily="2" charset="-122"/>
              </a:rPr>
              <a:t>必须是授权发明专利</a:t>
            </a:r>
            <a:r>
              <a:rPr lang="zh-CN" altLang="en-US" b="1" dirty="0" smtClean="0">
                <a:solidFill>
                  <a:srgbClr val="FF0000"/>
                </a:solidFill>
                <a:latin typeface="华文楷体" pitchFamily="2" charset="-122"/>
                <a:ea typeface="华文楷体" pitchFamily="2" charset="-122"/>
              </a:rPr>
              <a:t>发明人</a:t>
            </a:r>
            <a:r>
              <a:rPr lang="zh-CN" altLang="en-US" b="1" dirty="0" smtClean="0">
                <a:solidFill>
                  <a:srgbClr val="151001"/>
                </a:solidFill>
                <a:latin typeface="华文楷体" pitchFamily="2" charset="-122"/>
                <a:ea typeface="华文楷体" pitchFamily="2" charset="-122"/>
              </a:rPr>
              <a:t>。</a:t>
            </a:r>
            <a:endParaRPr lang="en-US" altLang="zh-CN" b="1" dirty="0" smtClean="0">
              <a:solidFill>
                <a:srgbClr val="151001"/>
              </a:solidFill>
              <a:latin typeface="华文楷体" pitchFamily="2" charset="-122"/>
              <a:ea typeface="华文楷体" pitchFamily="2" charset="-122"/>
            </a:endParaRPr>
          </a:p>
          <a:p>
            <a:pPr eaLnBrk="1" hangingPunct="1">
              <a:lnSpc>
                <a:spcPts val="4000"/>
              </a:lnSpc>
            </a:pPr>
            <a:r>
              <a:rPr lang="zh-CN" altLang="en-US" b="1" dirty="0" smtClean="0">
                <a:solidFill>
                  <a:srgbClr val="151001"/>
                </a:solidFill>
                <a:latin typeface="华文楷体" pitchFamily="2" charset="-122"/>
                <a:ea typeface="华文楷体" pitchFamily="2" charset="-122"/>
              </a:rPr>
              <a:t>科技进步奖完成人必须对创新点做出实质性贡献，并且必须附有</a:t>
            </a:r>
            <a:r>
              <a:rPr lang="zh-CN" altLang="en-US" b="1" dirty="0" smtClean="0">
                <a:solidFill>
                  <a:srgbClr val="FF0000"/>
                </a:solidFill>
                <a:latin typeface="华文楷体" pitchFamily="2" charset="-122"/>
                <a:ea typeface="华文楷体" pitchFamily="2" charset="-122"/>
              </a:rPr>
              <a:t>证明材料</a:t>
            </a:r>
            <a:r>
              <a:rPr lang="zh-CN" altLang="en-US" b="1" dirty="0" smtClean="0">
                <a:solidFill>
                  <a:srgbClr val="151001"/>
                </a:solidFill>
                <a:latin typeface="华文楷体" pitchFamily="2" charset="-122"/>
                <a:ea typeface="华文楷体" pitchFamily="2" charset="-122"/>
              </a:rPr>
              <a:t>（专利、论文、验收报告等）。</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内容占位符 2"/>
          <p:cNvSpPr>
            <a:spLocks noGrp="1"/>
          </p:cNvSpPr>
          <p:nvPr>
            <p:ph idx="1"/>
          </p:nvPr>
        </p:nvSpPr>
        <p:spPr>
          <a:xfrm>
            <a:off x="457200" y="908050"/>
            <a:ext cx="8229600" cy="5148263"/>
          </a:xfrm>
        </p:spPr>
        <p:txBody>
          <a:bodyPr/>
          <a:lstStyle/>
          <a:p>
            <a:pPr eaLnBrk="1" hangingPunct="1">
              <a:lnSpc>
                <a:spcPct val="150000"/>
              </a:lnSpc>
            </a:pPr>
            <a:r>
              <a:rPr lang="zh-CN" altLang="en-US" b="1" dirty="0" smtClean="0">
                <a:solidFill>
                  <a:srgbClr val="151001"/>
                </a:solidFill>
                <a:latin typeface="华文楷体" pitchFamily="2" charset="-122"/>
                <a:ea typeface="华文楷体" pitchFamily="2" charset="-122"/>
              </a:rPr>
              <a:t>在科学研究、技术开发项目中仅从事组织管理和辅助服务的工作人员，不得作为项目完成人。</a:t>
            </a:r>
            <a:endParaRPr lang="en-US" altLang="zh-CN" b="1" dirty="0" smtClean="0">
              <a:solidFill>
                <a:srgbClr val="151001"/>
              </a:solidFill>
              <a:latin typeface="华文楷体" pitchFamily="2" charset="-122"/>
              <a:ea typeface="华文楷体" pitchFamily="2" charset="-122"/>
            </a:endParaRPr>
          </a:p>
          <a:p>
            <a:pPr eaLnBrk="1" hangingPunct="1">
              <a:lnSpc>
                <a:spcPct val="150000"/>
              </a:lnSpc>
            </a:pPr>
            <a:r>
              <a:rPr lang="zh-CN" altLang="en-US" b="1" dirty="0" smtClean="0">
                <a:solidFill>
                  <a:srgbClr val="151001"/>
                </a:solidFill>
                <a:latin typeface="华文楷体" pitchFamily="2" charset="-122"/>
                <a:ea typeface="华文楷体" pitchFamily="2" charset="-122"/>
              </a:rPr>
              <a:t>主要完成单位必须是法人，填写单位全称。</a:t>
            </a:r>
          </a:p>
          <a:p>
            <a:pPr eaLnBrk="1" hangingPunct="1">
              <a:lnSpc>
                <a:spcPct val="150000"/>
              </a:lnSpc>
              <a:buFontTx/>
              <a:buNone/>
            </a:pPr>
            <a:r>
              <a:rPr lang="zh-CN" altLang="en-US" b="1" dirty="0" smtClean="0">
                <a:solidFill>
                  <a:srgbClr val="151001"/>
                </a:solidFill>
                <a:latin typeface="华文楷体" pitchFamily="2" charset="-122"/>
                <a:ea typeface="华文楷体" pitchFamily="2" charset="-122"/>
              </a:rPr>
              <a:t>   与外省市合作项目，第一完成单位必须是本市</a:t>
            </a:r>
            <a:r>
              <a:rPr lang="zh-CN" altLang="en-US" b="1" dirty="0" smtClean="0">
                <a:solidFill>
                  <a:srgbClr val="151001"/>
                </a:solidFill>
                <a:latin typeface="华文楷体" pitchFamily="2" charset="-122"/>
                <a:ea typeface="华文楷体" pitchFamily="2" charset="-122"/>
              </a:rPr>
              <a:t>单位。</a:t>
            </a:r>
            <a:endParaRPr lang="zh-CN" altLang="en-US" dirty="0" smtClean="0">
              <a:solidFill>
                <a:srgbClr val="151001"/>
              </a:solidFill>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836712"/>
            <a:ext cx="8229600" cy="5219601"/>
          </a:xfrm>
        </p:spPr>
        <p:txBody>
          <a:bodyPr/>
          <a:lstStyle/>
          <a:p>
            <a:pPr>
              <a:buNone/>
            </a:pPr>
            <a:r>
              <a:rPr lang="zh-CN" altLang="en-US" dirty="0" smtClean="0"/>
              <a:t>　</a:t>
            </a:r>
            <a:r>
              <a:rPr lang="en-US" altLang="zh-CN" dirty="0" smtClean="0">
                <a:solidFill>
                  <a:srgbClr val="0000FF"/>
                </a:solidFill>
              </a:rPr>
              <a:t>4</a:t>
            </a:r>
            <a:r>
              <a:rPr lang="zh-CN" altLang="en-US" dirty="0" smtClean="0">
                <a:solidFill>
                  <a:srgbClr val="0000FF"/>
                </a:solidFill>
              </a:rPr>
              <a:t>、</a:t>
            </a:r>
            <a:r>
              <a:rPr lang="zh-CN" altLang="en-US" b="1" dirty="0" smtClean="0">
                <a:solidFill>
                  <a:srgbClr val="0000FF"/>
                </a:solidFill>
                <a:latin typeface="华文楷体" pitchFamily="2" charset="-122"/>
                <a:ea typeface="华文楷体" pitchFamily="2" charset="-122"/>
              </a:rPr>
              <a:t>特等奖的推荐</a:t>
            </a:r>
            <a:endParaRPr lang="en-US" altLang="zh-CN" b="1" dirty="0" smtClean="0">
              <a:solidFill>
                <a:srgbClr val="0000FF"/>
              </a:solidFill>
              <a:latin typeface="华文楷体" pitchFamily="2" charset="-122"/>
              <a:ea typeface="华文楷体" pitchFamily="2" charset="-122"/>
            </a:endParaRPr>
          </a:p>
          <a:p>
            <a:pPr>
              <a:lnSpc>
                <a:spcPct val="150000"/>
              </a:lnSpc>
              <a:buNone/>
            </a:pPr>
            <a:r>
              <a:rPr lang="zh-CN" altLang="en-US" b="1" dirty="0" smtClean="0">
                <a:solidFill>
                  <a:srgbClr val="151001"/>
                </a:solidFill>
                <a:latin typeface="华文楷体" pitchFamily="2" charset="-122"/>
                <a:ea typeface="华文楷体" pitchFamily="2" charset="-122"/>
              </a:rPr>
              <a:t>　　自然科学奖、技术发明奖和科技进步奖的特别重大的自主创新成果，可以推荐特等奖，每年各奖励类别特等奖授奖项目最多只有</a:t>
            </a:r>
            <a:r>
              <a:rPr lang="en-US" altLang="zh-CN" b="1" dirty="0" smtClean="0">
                <a:solidFill>
                  <a:srgbClr val="151001"/>
                </a:solidFill>
                <a:latin typeface="华文楷体" pitchFamily="2" charset="-122"/>
                <a:ea typeface="华文楷体" pitchFamily="2" charset="-122"/>
              </a:rPr>
              <a:t>1</a:t>
            </a:r>
            <a:r>
              <a:rPr lang="zh-CN" altLang="en-US" b="1" dirty="0" smtClean="0">
                <a:solidFill>
                  <a:srgbClr val="151001"/>
                </a:solidFill>
                <a:latin typeface="华文楷体" pitchFamily="2" charset="-122"/>
                <a:ea typeface="华文楷体" pitchFamily="2" charset="-122"/>
              </a:rPr>
              <a:t>项。凡推荐特等奖的项目需要附有三位熟悉本项目的两院</a:t>
            </a:r>
            <a:r>
              <a:rPr lang="zh-CN" altLang="en-US" b="1" dirty="0" smtClean="0">
                <a:solidFill>
                  <a:srgbClr val="FF0000"/>
                </a:solidFill>
                <a:latin typeface="华文楷体" pitchFamily="2" charset="-122"/>
                <a:ea typeface="华文楷体" pitchFamily="2" charset="-122"/>
              </a:rPr>
              <a:t>院士推荐意见</a:t>
            </a:r>
            <a:r>
              <a:rPr lang="zh-CN" altLang="en-US" b="1" dirty="0" smtClean="0">
                <a:solidFill>
                  <a:srgbClr val="151001"/>
                </a:solidFill>
                <a:latin typeface="华文楷体" pitchFamily="2" charset="-122"/>
                <a:ea typeface="华文楷体" pitchFamily="2" charset="-122"/>
              </a:rPr>
              <a:t>。</a:t>
            </a:r>
          </a:p>
          <a:p>
            <a:endParaRPr lang="zh-CN"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idx="1"/>
          </p:nvPr>
        </p:nvSpPr>
        <p:spPr>
          <a:xfrm>
            <a:off x="323850" y="476250"/>
            <a:ext cx="8362950" cy="6381750"/>
          </a:xfrm>
        </p:spPr>
        <p:txBody>
          <a:bodyPr/>
          <a:lstStyle/>
          <a:p>
            <a:pPr eaLnBrk="1" hangingPunct="1">
              <a:lnSpc>
                <a:spcPct val="150000"/>
              </a:lnSpc>
              <a:buFont typeface="Wingdings" pitchFamily="2" charset="2"/>
              <a:buNone/>
            </a:pPr>
            <a:r>
              <a:rPr lang="zh-CN" altLang="en-US" b="1" dirty="0" smtClean="0">
                <a:solidFill>
                  <a:srgbClr val="0000FF"/>
                </a:solidFill>
                <a:latin typeface="华文楷体" pitchFamily="2" charset="-122"/>
                <a:ea typeface="华文楷体" pitchFamily="2" charset="-122"/>
              </a:rPr>
              <a:t>　</a:t>
            </a:r>
            <a:r>
              <a:rPr lang="en-US" altLang="zh-CN" b="1" dirty="0" smtClean="0">
                <a:solidFill>
                  <a:srgbClr val="0000FF"/>
                </a:solidFill>
                <a:latin typeface="华文楷体" pitchFamily="2" charset="-122"/>
                <a:ea typeface="华文楷体" pitchFamily="2" charset="-122"/>
              </a:rPr>
              <a:t>5</a:t>
            </a:r>
            <a:r>
              <a:rPr lang="zh-CN" altLang="en-US" b="1" dirty="0" smtClean="0">
                <a:solidFill>
                  <a:srgbClr val="0000FF"/>
                </a:solidFill>
                <a:latin typeface="华文楷体" pitchFamily="2" charset="-122"/>
                <a:ea typeface="华文楷体" pitchFamily="2" charset="-122"/>
              </a:rPr>
              <a:t>、自然科学奖申报基本条件</a:t>
            </a:r>
            <a:r>
              <a:rPr lang="zh-CN" altLang="en-US" sz="2800" dirty="0" smtClean="0">
                <a:solidFill>
                  <a:srgbClr val="151001"/>
                </a:solidFill>
                <a:latin typeface="华文楷体" pitchFamily="2" charset="-122"/>
                <a:ea typeface="华文楷体" pitchFamily="2" charset="-122"/>
              </a:rPr>
              <a:t/>
            </a:r>
            <a:br>
              <a:rPr lang="zh-CN" altLang="en-US" sz="2800" dirty="0" smtClean="0">
                <a:solidFill>
                  <a:srgbClr val="151001"/>
                </a:solidFill>
                <a:latin typeface="华文楷体" pitchFamily="2" charset="-122"/>
                <a:ea typeface="华文楷体" pitchFamily="2" charset="-122"/>
              </a:rPr>
            </a:br>
            <a:r>
              <a:rPr lang="zh-CN" altLang="en-US" sz="2800" b="1" dirty="0" smtClean="0">
                <a:solidFill>
                  <a:srgbClr val="151001"/>
                </a:solidFill>
                <a:latin typeface="华文楷体" pitchFamily="2" charset="-122"/>
                <a:ea typeface="华文楷体" pitchFamily="2" charset="-122"/>
              </a:rPr>
              <a:t> 　</a:t>
            </a:r>
            <a:r>
              <a:rPr lang="zh-CN" altLang="en-US" b="1" dirty="0" smtClean="0">
                <a:solidFill>
                  <a:srgbClr val="151001"/>
                </a:solidFill>
                <a:latin typeface="华文楷体" pitchFamily="2" charset="-122"/>
                <a:ea typeface="华文楷体" pitchFamily="2" charset="-122"/>
              </a:rPr>
              <a:t>（</a:t>
            </a:r>
            <a:r>
              <a:rPr lang="en-US" altLang="zh-CN" b="1" dirty="0" smtClean="0">
                <a:solidFill>
                  <a:srgbClr val="151001"/>
                </a:solidFill>
                <a:latin typeface="华文楷体" pitchFamily="2" charset="-122"/>
                <a:ea typeface="华文楷体" pitchFamily="2" charset="-122"/>
              </a:rPr>
              <a:t>1</a:t>
            </a:r>
            <a:r>
              <a:rPr lang="zh-CN" altLang="en-US" b="1" dirty="0" smtClean="0">
                <a:solidFill>
                  <a:srgbClr val="151001"/>
                </a:solidFill>
                <a:latin typeface="华文楷体" pitchFamily="2" charset="-122"/>
                <a:ea typeface="华文楷体" pitchFamily="2" charset="-122"/>
              </a:rPr>
              <a:t>）从事基础研究或应用基础研究，取得重大科学发现。</a:t>
            </a:r>
            <a:br>
              <a:rPr lang="zh-CN" altLang="en-US" b="1" dirty="0" smtClean="0">
                <a:solidFill>
                  <a:srgbClr val="151001"/>
                </a:solidFill>
                <a:latin typeface="华文楷体" pitchFamily="2" charset="-122"/>
                <a:ea typeface="华文楷体" pitchFamily="2" charset="-122"/>
              </a:rPr>
            </a:br>
            <a:r>
              <a:rPr lang="zh-CN" altLang="en-US" b="1" dirty="0" smtClean="0">
                <a:solidFill>
                  <a:srgbClr val="151001"/>
                </a:solidFill>
                <a:latin typeface="华文楷体" pitchFamily="2" charset="-122"/>
                <a:ea typeface="华文楷体" pitchFamily="2" charset="-122"/>
              </a:rPr>
              <a:t> 　（</a:t>
            </a:r>
            <a:r>
              <a:rPr lang="en-US" altLang="zh-CN" b="1" dirty="0" smtClean="0">
                <a:solidFill>
                  <a:srgbClr val="151001"/>
                </a:solidFill>
                <a:latin typeface="华文楷体" pitchFamily="2" charset="-122"/>
                <a:ea typeface="华文楷体" pitchFamily="2" charset="-122"/>
              </a:rPr>
              <a:t>2</a:t>
            </a:r>
            <a:r>
              <a:rPr lang="zh-CN" altLang="en-US" b="1" dirty="0" smtClean="0">
                <a:solidFill>
                  <a:srgbClr val="151001"/>
                </a:solidFill>
                <a:latin typeface="华文楷体" pitchFamily="2" charset="-122"/>
                <a:ea typeface="华文楷体" pitchFamily="2" charset="-122"/>
              </a:rPr>
              <a:t>）主要论文论著在国内外公开发行的学术刊物发表</a:t>
            </a:r>
            <a:r>
              <a:rPr lang="en-US" altLang="zh-CN" b="1" dirty="0" smtClean="0">
                <a:solidFill>
                  <a:srgbClr val="151001"/>
                </a:solidFill>
                <a:latin typeface="华文楷体" pitchFamily="2" charset="-122"/>
                <a:ea typeface="华文楷体" pitchFamily="2" charset="-122"/>
              </a:rPr>
              <a:t>2</a:t>
            </a:r>
            <a:r>
              <a:rPr lang="zh-CN" altLang="en-US" b="1" dirty="0" smtClean="0">
                <a:solidFill>
                  <a:srgbClr val="151001"/>
                </a:solidFill>
                <a:latin typeface="华文楷体" pitchFamily="2" charset="-122"/>
                <a:ea typeface="华文楷体" pitchFamily="2" charset="-122"/>
              </a:rPr>
              <a:t>年以上</a:t>
            </a:r>
            <a:r>
              <a:rPr lang="en-US" altLang="zh-CN" b="1" dirty="0" smtClean="0">
                <a:solidFill>
                  <a:srgbClr val="151001"/>
                </a:solidFill>
                <a:latin typeface="华文楷体" pitchFamily="2" charset="-122"/>
                <a:ea typeface="华文楷体" pitchFamily="2" charset="-122"/>
              </a:rPr>
              <a:t>(2013</a:t>
            </a:r>
            <a:r>
              <a:rPr lang="zh-CN" altLang="en-US" b="1" dirty="0" smtClean="0">
                <a:solidFill>
                  <a:srgbClr val="151001"/>
                </a:solidFill>
                <a:latin typeface="华文楷体" pitchFamily="2" charset="-122"/>
                <a:ea typeface="华文楷体" pitchFamily="2" charset="-122"/>
              </a:rPr>
              <a:t>年</a:t>
            </a:r>
            <a:r>
              <a:rPr lang="en-US" altLang="zh-CN" b="1" dirty="0" smtClean="0">
                <a:solidFill>
                  <a:srgbClr val="151001"/>
                </a:solidFill>
                <a:latin typeface="华文楷体" pitchFamily="2" charset="-122"/>
                <a:ea typeface="华文楷体" pitchFamily="2" charset="-122"/>
              </a:rPr>
              <a:t>1</a:t>
            </a:r>
            <a:r>
              <a:rPr lang="zh-CN" altLang="en-US" b="1" dirty="0" smtClean="0">
                <a:solidFill>
                  <a:srgbClr val="151001"/>
                </a:solidFill>
                <a:latin typeface="华文楷体" pitchFamily="2" charset="-122"/>
                <a:ea typeface="华文楷体" pitchFamily="2" charset="-122"/>
              </a:rPr>
              <a:t>月底前发表</a:t>
            </a:r>
            <a:r>
              <a:rPr lang="en-US" altLang="zh-CN" b="1" dirty="0" smtClean="0">
                <a:solidFill>
                  <a:srgbClr val="151001"/>
                </a:solidFill>
                <a:latin typeface="华文楷体" pitchFamily="2" charset="-122"/>
                <a:ea typeface="华文楷体" pitchFamily="2" charset="-122"/>
              </a:rPr>
              <a:t>)</a:t>
            </a:r>
            <a:r>
              <a:rPr lang="zh-CN" altLang="en-US" b="1" dirty="0" smtClean="0">
                <a:solidFill>
                  <a:srgbClr val="151001"/>
                </a:solidFill>
                <a:latin typeface="华文楷体" pitchFamily="2" charset="-122"/>
                <a:ea typeface="华文楷体" pitchFamily="2" charset="-122"/>
              </a:rPr>
              <a:t>。</a:t>
            </a:r>
            <a:r>
              <a:rPr lang="en-US" altLang="zh-CN" b="1" dirty="0" smtClean="0">
                <a:solidFill>
                  <a:srgbClr val="151001"/>
                </a:solidFill>
                <a:latin typeface="华文楷体" pitchFamily="2" charset="-122"/>
                <a:ea typeface="华文楷体" pitchFamily="2" charset="-122"/>
              </a:rPr>
              <a:t/>
            </a:r>
            <a:br>
              <a:rPr lang="en-US" altLang="zh-CN" b="1" dirty="0" smtClean="0">
                <a:solidFill>
                  <a:srgbClr val="151001"/>
                </a:solidFill>
                <a:latin typeface="华文楷体" pitchFamily="2" charset="-122"/>
                <a:ea typeface="华文楷体" pitchFamily="2" charset="-122"/>
              </a:rPr>
            </a:br>
            <a:r>
              <a:rPr lang="en-US" altLang="zh-CN" b="1" dirty="0" smtClean="0">
                <a:solidFill>
                  <a:srgbClr val="151001"/>
                </a:solidFill>
                <a:latin typeface="华文楷体" pitchFamily="2" charset="-122"/>
                <a:ea typeface="华文楷体" pitchFamily="2" charset="-122"/>
              </a:rPr>
              <a:t> </a:t>
            </a:r>
            <a:r>
              <a:rPr lang="zh-CN" altLang="en-US" b="1" dirty="0" smtClean="0">
                <a:solidFill>
                  <a:srgbClr val="151001"/>
                </a:solidFill>
                <a:latin typeface="华文楷体" pitchFamily="2" charset="-122"/>
                <a:ea typeface="华文楷体" pitchFamily="2" charset="-122"/>
              </a:rPr>
              <a:t>　（</a:t>
            </a:r>
            <a:r>
              <a:rPr lang="en-US" altLang="zh-CN" b="1" dirty="0" smtClean="0">
                <a:solidFill>
                  <a:srgbClr val="151001"/>
                </a:solidFill>
                <a:latin typeface="华文楷体" pitchFamily="2" charset="-122"/>
                <a:ea typeface="华文楷体" pitchFamily="2" charset="-122"/>
              </a:rPr>
              <a:t>3</a:t>
            </a:r>
            <a:r>
              <a:rPr lang="zh-CN" altLang="en-US" b="1" dirty="0" smtClean="0">
                <a:solidFill>
                  <a:srgbClr val="151001"/>
                </a:solidFill>
                <a:latin typeface="华文楷体" pitchFamily="2" charset="-122"/>
                <a:ea typeface="华文楷体" pitchFamily="2" charset="-122"/>
              </a:rPr>
              <a:t>）其科学结论为国内外同行引用或应用。重点是要有论文论著，和同行的引用和应用</a:t>
            </a:r>
            <a:r>
              <a:rPr lang="zh-CN" altLang="en-US" dirty="0" smtClean="0">
                <a:solidFill>
                  <a:srgbClr val="151001"/>
                </a:solidFill>
                <a:latin typeface="华文楷体" pitchFamily="2" charset="-122"/>
                <a:ea typeface="华文楷体" pitchFamily="2" charset="-122"/>
              </a:rPr>
              <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idx="1"/>
          </p:nvPr>
        </p:nvSpPr>
        <p:spPr>
          <a:xfrm>
            <a:off x="323850" y="404813"/>
            <a:ext cx="8374063" cy="6264275"/>
          </a:xfrm>
        </p:spPr>
        <p:txBody>
          <a:bodyPr/>
          <a:lstStyle/>
          <a:p>
            <a:pPr eaLnBrk="1" hangingPunct="1">
              <a:lnSpc>
                <a:spcPct val="150000"/>
              </a:lnSpc>
              <a:spcBef>
                <a:spcPct val="0"/>
              </a:spcBef>
              <a:buFont typeface="Wingdings" pitchFamily="2" charset="2"/>
              <a:buNone/>
            </a:pPr>
            <a:r>
              <a:rPr lang="zh-CN" altLang="en-US" b="1" dirty="0" smtClean="0">
                <a:solidFill>
                  <a:srgbClr val="0000FF"/>
                </a:solidFill>
                <a:latin typeface="华文楷体" pitchFamily="2" charset="-122"/>
                <a:ea typeface="华文楷体" pitchFamily="2" charset="-122"/>
              </a:rPr>
              <a:t>　</a:t>
            </a:r>
            <a:r>
              <a:rPr lang="en-US" altLang="zh-CN" b="1" dirty="0" smtClean="0">
                <a:solidFill>
                  <a:srgbClr val="0000FF"/>
                </a:solidFill>
                <a:latin typeface="华文楷体" pitchFamily="2" charset="-122"/>
                <a:ea typeface="华文楷体" pitchFamily="2" charset="-122"/>
              </a:rPr>
              <a:t>6</a:t>
            </a:r>
            <a:r>
              <a:rPr lang="zh-CN" altLang="en-US" b="1" dirty="0" smtClean="0">
                <a:solidFill>
                  <a:srgbClr val="0000FF"/>
                </a:solidFill>
                <a:latin typeface="华文楷体" pitchFamily="2" charset="-122"/>
                <a:ea typeface="华文楷体" pitchFamily="2" charset="-122"/>
              </a:rPr>
              <a:t>、技术发明奖申报基本条件</a:t>
            </a:r>
          </a:p>
          <a:p>
            <a:pPr eaLnBrk="1" hangingPunct="1">
              <a:lnSpc>
                <a:spcPct val="150000"/>
              </a:lnSpc>
              <a:spcBef>
                <a:spcPct val="0"/>
              </a:spcBef>
              <a:buFont typeface="Wingdings" pitchFamily="2" charset="2"/>
              <a:buNone/>
            </a:pPr>
            <a:r>
              <a:rPr lang="zh-CN" altLang="en-US" dirty="0" smtClean="0">
                <a:solidFill>
                  <a:srgbClr val="151001"/>
                </a:solidFill>
                <a:latin typeface="华文楷体" pitchFamily="2" charset="-122"/>
                <a:ea typeface="华文楷体" pitchFamily="2" charset="-122"/>
              </a:rPr>
              <a:t>  　</a:t>
            </a:r>
            <a:r>
              <a:rPr lang="zh-CN" altLang="en-US" b="1" dirty="0" smtClean="0">
                <a:solidFill>
                  <a:srgbClr val="151001"/>
                </a:solidFill>
                <a:latin typeface="华文楷体" pitchFamily="2" charset="-122"/>
                <a:ea typeface="华文楷体" pitchFamily="2" charset="-122"/>
              </a:rPr>
              <a:t>（</a:t>
            </a:r>
            <a:r>
              <a:rPr lang="en-US" altLang="zh-CN" b="1" dirty="0" smtClean="0">
                <a:solidFill>
                  <a:srgbClr val="151001"/>
                </a:solidFill>
                <a:latin typeface="华文楷体" pitchFamily="2" charset="-122"/>
                <a:ea typeface="华文楷体" pitchFamily="2" charset="-122"/>
              </a:rPr>
              <a:t>1</a:t>
            </a:r>
            <a:r>
              <a:rPr lang="zh-CN" altLang="en-US" b="1" dirty="0" smtClean="0">
                <a:solidFill>
                  <a:srgbClr val="151001"/>
                </a:solidFill>
                <a:latin typeface="华文楷体" pitchFamily="2" charset="-122"/>
                <a:ea typeface="华文楷体" pitchFamily="2" charset="-122"/>
              </a:rPr>
              <a:t>）要取得相应知识产权证明，包括发明专利、软件著作权、集成电路布图设计权、植物新品种权。</a:t>
            </a:r>
            <a:r>
              <a:rPr lang="zh-CN" altLang="en-US" b="1" dirty="0" smtClean="0">
                <a:solidFill>
                  <a:srgbClr val="FF0000"/>
                </a:solidFill>
                <a:latin typeface="华文楷体" pitchFamily="2" charset="-122"/>
                <a:ea typeface="华文楷体" pitchFamily="2" charset="-122"/>
              </a:rPr>
              <a:t>核心技术必须取得授权发明专利。</a:t>
            </a:r>
          </a:p>
          <a:p>
            <a:pPr eaLnBrk="1" hangingPunct="1">
              <a:lnSpc>
                <a:spcPct val="150000"/>
              </a:lnSpc>
              <a:spcBef>
                <a:spcPct val="0"/>
              </a:spcBef>
              <a:buFont typeface="Wingdings" pitchFamily="2" charset="2"/>
              <a:buNone/>
            </a:pPr>
            <a:r>
              <a:rPr lang="zh-CN" altLang="en-US" b="1" dirty="0" smtClean="0">
                <a:solidFill>
                  <a:srgbClr val="151001"/>
                </a:solidFill>
                <a:latin typeface="华文楷体" pitchFamily="2" charset="-122"/>
                <a:ea typeface="华文楷体" pitchFamily="2" charset="-122"/>
              </a:rPr>
              <a:t>    　（</a:t>
            </a:r>
            <a:r>
              <a:rPr lang="en-US" altLang="zh-CN" b="1" dirty="0" smtClean="0">
                <a:solidFill>
                  <a:srgbClr val="151001"/>
                </a:solidFill>
                <a:latin typeface="华文楷体" pitchFamily="2" charset="-122"/>
                <a:ea typeface="华文楷体" pitchFamily="2" charset="-122"/>
              </a:rPr>
              <a:t>2</a:t>
            </a:r>
            <a:r>
              <a:rPr lang="zh-CN" altLang="en-US" b="1" dirty="0" smtClean="0">
                <a:solidFill>
                  <a:srgbClr val="151001"/>
                </a:solidFill>
                <a:latin typeface="华文楷体" pitchFamily="2" charset="-122"/>
                <a:ea typeface="华文楷体" pitchFamily="2" charset="-122"/>
              </a:rPr>
              <a:t>）整体技术应用两年</a:t>
            </a:r>
            <a:r>
              <a:rPr lang="en-US" altLang="zh-CN" b="1" dirty="0" smtClean="0">
                <a:solidFill>
                  <a:srgbClr val="151001"/>
                </a:solidFill>
                <a:latin typeface="华文楷体" pitchFamily="2" charset="-122"/>
                <a:ea typeface="华文楷体" pitchFamily="2" charset="-122"/>
              </a:rPr>
              <a:t>(2013</a:t>
            </a:r>
            <a:r>
              <a:rPr lang="zh-CN" altLang="en-US" b="1" dirty="0" smtClean="0">
                <a:solidFill>
                  <a:srgbClr val="151001"/>
                </a:solidFill>
                <a:latin typeface="华文楷体" pitchFamily="2" charset="-122"/>
                <a:ea typeface="华文楷体" pitchFamily="2" charset="-122"/>
              </a:rPr>
              <a:t>年</a:t>
            </a:r>
            <a:r>
              <a:rPr lang="en-US" altLang="zh-CN" b="1" dirty="0" smtClean="0">
                <a:solidFill>
                  <a:srgbClr val="151001"/>
                </a:solidFill>
                <a:latin typeface="华文楷体" pitchFamily="2" charset="-122"/>
                <a:ea typeface="华文楷体" pitchFamily="2" charset="-122"/>
              </a:rPr>
              <a:t>1</a:t>
            </a:r>
            <a:r>
              <a:rPr lang="zh-CN" altLang="en-US" b="1" dirty="0" smtClean="0">
                <a:solidFill>
                  <a:srgbClr val="151001"/>
                </a:solidFill>
                <a:latin typeface="华文楷体" pitchFamily="2" charset="-122"/>
                <a:ea typeface="华文楷体" pitchFamily="2" charset="-122"/>
              </a:rPr>
              <a:t>月底前</a:t>
            </a:r>
            <a:r>
              <a:rPr lang="en-US" altLang="zh-CN" b="1" dirty="0" smtClean="0">
                <a:solidFill>
                  <a:srgbClr val="151001"/>
                </a:solidFill>
                <a:latin typeface="华文楷体" pitchFamily="2" charset="-122"/>
                <a:ea typeface="华文楷体" pitchFamily="2" charset="-122"/>
              </a:rPr>
              <a:t>),</a:t>
            </a:r>
            <a:r>
              <a:rPr lang="zh-CN" altLang="en-US" b="1" dirty="0" smtClean="0">
                <a:solidFill>
                  <a:srgbClr val="151001"/>
                </a:solidFill>
                <a:latin typeface="华文楷体" pitchFamily="2" charset="-122"/>
                <a:ea typeface="华文楷体" pitchFamily="2" charset="-122"/>
              </a:rPr>
              <a:t>要有应用证明，包括生产证明、使用证明、效益证明、技术转让合同等。</a:t>
            </a:r>
          </a:p>
        </p:txBody>
      </p:sp>
      <p:sp>
        <p:nvSpPr>
          <p:cNvPr id="29699" name="Rectangle 4"/>
          <p:cNvSpPr>
            <a:spLocks noChangeArrowheads="1"/>
          </p:cNvSpPr>
          <p:nvPr/>
        </p:nvSpPr>
        <p:spPr bwMode="auto">
          <a:xfrm>
            <a:off x="684213" y="1628775"/>
            <a:ext cx="247650" cy="366713"/>
          </a:xfrm>
          <a:prstGeom prst="rect">
            <a:avLst/>
          </a:prstGeom>
          <a:noFill/>
          <a:ln w="9525">
            <a:noFill/>
            <a:miter lim="800000"/>
            <a:headEnd/>
            <a:tailEnd/>
          </a:ln>
        </p:spPr>
        <p:txBody>
          <a:bodyPr wrap="none">
            <a:spAutoFit/>
          </a:bodyPr>
          <a:lstStyle/>
          <a:p>
            <a:r>
              <a:rPr lang="en-US" altLang="zh-CN">
                <a:latin typeface="Arial" charset="0"/>
              </a:rPr>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idx="1"/>
          </p:nvPr>
        </p:nvSpPr>
        <p:spPr>
          <a:xfrm>
            <a:off x="468313" y="404813"/>
            <a:ext cx="8353425" cy="6021387"/>
          </a:xfrm>
        </p:spPr>
        <p:txBody>
          <a:bodyPr/>
          <a:lstStyle/>
          <a:p>
            <a:pPr eaLnBrk="1" hangingPunct="1">
              <a:lnSpc>
                <a:spcPct val="120000"/>
              </a:lnSpc>
              <a:spcBef>
                <a:spcPct val="0"/>
              </a:spcBef>
              <a:buFont typeface="Wingdings" pitchFamily="2" charset="2"/>
              <a:buNone/>
            </a:pPr>
            <a:r>
              <a:rPr lang="zh-CN" altLang="en-US" b="1" dirty="0" smtClean="0">
                <a:solidFill>
                  <a:srgbClr val="0000FF"/>
                </a:solidFill>
                <a:latin typeface="华文楷体" pitchFamily="2" charset="-122"/>
                <a:ea typeface="华文楷体" pitchFamily="2" charset="-122"/>
              </a:rPr>
              <a:t>　</a:t>
            </a:r>
            <a:r>
              <a:rPr lang="en-US" altLang="zh-CN" b="1" dirty="0" smtClean="0">
                <a:solidFill>
                  <a:srgbClr val="0000FF"/>
                </a:solidFill>
                <a:latin typeface="华文楷体" pitchFamily="2" charset="-122"/>
                <a:ea typeface="华文楷体" pitchFamily="2" charset="-122"/>
              </a:rPr>
              <a:t>7</a:t>
            </a:r>
            <a:r>
              <a:rPr lang="zh-CN" altLang="en-US" b="1" dirty="0" smtClean="0">
                <a:solidFill>
                  <a:srgbClr val="0000FF"/>
                </a:solidFill>
                <a:latin typeface="华文楷体" pitchFamily="2" charset="-122"/>
                <a:ea typeface="华文楷体" pitchFamily="2" charset="-122"/>
              </a:rPr>
              <a:t>、科技进步奖申报基本条件</a:t>
            </a:r>
          </a:p>
          <a:p>
            <a:pPr eaLnBrk="1" hangingPunct="1">
              <a:lnSpc>
                <a:spcPct val="140000"/>
              </a:lnSpc>
              <a:spcBef>
                <a:spcPct val="0"/>
              </a:spcBef>
              <a:buFont typeface="Wingdings" pitchFamily="2" charset="2"/>
              <a:buNone/>
            </a:pPr>
            <a:r>
              <a:rPr lang="zh-CN" altLang="en-US" sz="2800" dirty="0" smtClean="0">
                <a:solidFill>
                  <a:srgbClr val="151001"/>
                </a:solidFill>
                <a:latin typeface="华文楷体" pitchFamily="2" charset="-122"/>
                <a:ea typeface="华文楷体" pitchFamily="2" charset="-122"/>
              </a:rPr>
              <a:t>  </a:t>
            </a:r>
            <a:r>
              <a:rPr lang="zh-CN" altLang="en-US" sz="2800" b="1" dirty="0" smtClean="0">
                <a:solidFill>
                  <a:srgbClr val="151001"/>
                </a:solidFill>
                <a:latin typeface="华文楷体" pitchFamily="2" charset="-122"/>
                <a:ea typeface="华文楷体" pitchFamily="2" charset="-122"/>
              </a:rPr>
              <a:t>  　（</a:t>
            </a:r>
            <a:r>
              <a:rPr lang="en-US" altLang="zh-CN" sz="2800" b="1" dirty="0" smtClean="0">
                <a:solidFill>
                  <a:srgbClr val="151001"/>
                </a:solidFill>
                <a:latin typeface="华文楷体" pitchFamily="2" charset="-122"/>
                <a:ea typeface="华文楷体" pitchFamily="2" charset="-122"/>
              </a:rPr>
              <a:t>1</a:t>
            </a:r>
            <a:r>
              <a:rPr lang="zh-CN" altLang="en-US" sz="2800" b="1" dirty="0" smtClean="0">
                <a:solidFill>
                  <a:srgbClr val="151001"/>
                </a:solidFill>
                <a:latin typeface="华文楷体" pitchFamily="2" charset="-122"/>
                <a:ea typeface="华文楷体" pitchFamily="2" charset="-122"/>
              </a:rPr>
              <a:t>）经过科学技术评价或有知识产权证明。科技评价包括鉴定、评审、验收、权威部门检测、行业审批、发明专利、软件著作权、集成电路布图设计权、植物新品种权、标准、高新技术转化认定、技术市场登记、新产品认定等（具备其中之一）。</a:t>
            </a:r>
            <a:endParaRPr lang="en-US" altLang="zh-CN" sz="2800" b="1" dirty="0" smtClean="0">
              <a:solidFill>
                <a:srgbClr val="151001"/>
              </a:solidFill>
              <a:latin typeface="华文楷体" pitchFamily="2" charset="-122"/>
              <a:ea typeface="华文楷体" pitchFamily="2" charset="-122"/>
            </a:endParaRPr>
          </a:p>
          <a:p>
            <a:pPr eaLnBrk="1" hangingPunct="1">
              <a:lnSpc>
                <a:spcPct val="140000"/>
              </a:lnSpc>
              <a:spcBef>
                <a:spcPct val="0"/>
              </a:spcBef>
              <a:buFont typeface="Wingdings" pitchFamily="2" charset="2"/>
              <a:buNone/>
            </a:pPr>
            <a:endParaRPr lang="zh-CN" altLang="en-US" sz="1100" b="1" dirty="0" smtClean="0">
              <a:solidFill>
                <a:srgbClr val="151001"/>
              </a:solidFill>
              <a:latin typeface="华文楷体" pitchFamily="2" charset="-122"/>
              <a:ea typeface="华文楷体" pitchFamily="2" charset="-122"/>
            </a:endParaRPr>
          </a:p>
          <a:p>
            <a:pPr eaLnBrk="1" hangingPunct="1">
              <a:lnSpc>
                <a:spcPct val="140000"/>
              </a:lnSpc>
              <a:spcBef>
                <a:spcPct val="0"/>
              </a:spcBef>
              <a:buFont typeface="Wingdings" pitchFamily="2" charset="2"/>
              <a:buNone/>
            </a:pPr>
            <a:r>
              <a:rPr lang="zh-CN" altLang="en-US" sz="2800" b="1" dirty="0" smtClean="0">
                <a:solidFill>
                  <a:srgbClr val="151001"/>
                </a:solidFill>
                <a:latin typeface="华文楷体" pitchFamily="2" charset="-122"/>
                <a:ea typeface="华文楷体" pitchFamily="2" charset="-122"/>
              </a:rPr>
              <a:t>    　（</a:t>
            </a:r>
            <a:r>
              <a:rPr lang="en-US" altLang="zh-CN" sz="2800" b="1" dirty="0" smtClean="0">
                <a:solidFill>
                  <a:srgbClr val="151001"/>
                </a:solidFill>
                <a:latin typeface="华文楷体" pitchFamily="2" charset="-122"/>
                <a:ea typeface="华文楷体" pitchFamily="2" charset="-122"/>
              </a:rPr>
              <a:t>2</a:t>
            </a:r>
            <a:r>
              <a:rPr lang="zh-CN" altLang="en-US" sz="2800" b="1" dirty="0" smtClean="0">
                <a:solidFill>
                  <a:srgbClr val="151001"/>
                </a:solidFill>
                <a:latin typeface="华文楷体" pitchFamily="2" charset="-122"/>
                <a:ea typeface="华文楷体" pitchFamily="2" charset="-122"/>
              </a:rPr>
              <a:t>）整体技术应用两年（</a:t>
            </a:r>
            <a:r>
              <a:rPr lang="en-US" altLang="zh-CN" sz="2800" b="1" dirty="0" smtClean="0">
                <a:solidFill>
                  <a:srgbClr val="151001"/>
                </a:solidFill>
                <a:latin typeface="华文楷体" pitchFamily="2" charset="-122"/>
                <a:ea typeface="华文楷体" pitchFamily="2" charset="-122"/>
              </a:rPr>
              <a:t>2013</a:t>
            </a:r>
            <a:r>
              <a:rPr lang="zh-CN" altLang="en-US" sz="2800" b="1" dirty="0" smtClean="0">
                <a:solidFill>
                  <a:srgbClr val="151001"/>
                </a:solidFill>
                <a:latin typeface="华文楷体" pitchFamily="2" charset="-122"/>
                <a:ea typeface="华文楷体" pitchFamily="2" charset="-122"/>
              </a:rPr>
              <a:t>年</a:t>
            </a:r>
            <a:r>
              <a:rPr lang="en-US" altLang="zh-CN" sz="2800" b="1" dirty="0" smtClean="0">
                <a:solidFill>
                  <a:srgbClr val="151001"/>
                </a:solidFill>
                <a:latin typeface="华文楷体" pitchFamily="2" charset="-122"/>
                <a:ea typeface="华文楷体" pitchFamily="2" charset="-122"/>
              </a:rPr>
              <a:t>1</a:t>
            </a:r>
            <a:r>
              <a:rPr lang="zh-CN" altLang="en-US" sz="2800" b="1" dirty="0" smtClean="0">
                <a:solidFill>
                  <a:srgbClr val="151001"/>
                </a:solidFill>
                <a:latin typeface="华文楷体" pitchFamily="2" charset="-122"/>
                <a:ea typeface="华文楷体" pitchFamily="2" charset="-122"/>
              </a:rPr>
              <a:t>月底前）</a:t>
            </a:r>
            <a:r>
              <a:rPr lang="en-US" altLang="zh-CN" sz="2800" b="1" dirty="0" smtClean="0">
                <a:solidFill>
                  <a:srgbClr val="151001"/>
                </a:solidFill>
                <a:latin typeface="华文楷体" pitchFamily="2" charset="-122"/>
                <a:ea typeface="华文楷体" pitchFamily="2" charset="-122"/>
              </a:rPr>
              <a:t>,</a:t>
            </a:r>
            <a:r>
              <a:rPr lang="zh-CN" altLang="en-US" sz="2800" b="1" dirty="0" smtClean="0">
                <a:solidFill>
                  <a:srgbClr val="151001"/>
                </a:solidFill>
                <a:latin typeface="华文楷体" pitchFamily="2" charset="-122"/>
                <a:ea typeface="华文楷体" pitchFamily="2" charset="-122"/>
              </a:rPr>
              <a:t>要有应用证明，包括生产证明、使用证明、效益证明、技术转让合同等。</a:t>
            </a:r>
          </a:p>
          <a:p>
            <a:pPr eaLnBrk="1" hangingPunct="1">
              <a:lnSpc>
                <a:spcPct val="120000"/>
              </a:lnSpc>
              <a:spcBef>
                <a:spcPct val="0"/>
              </a:spcBef>
              <a:buFont typeface="Wingdings" pitchFamily="2" charset="2"/>
              <a:buNone/>
            </a:pPr>
            <a:r>
              <a:rPr lang="zh-CN" altLang="en-US" b="1" dirty="0" smtClean="0">
                <a:ea typeface="宋体" charset="-122"/>
              </a:rPr>
              <a:t>                              </a:t>
            </a:r>
            <a:endParaRPr lang="zh-CN" altLang="en-US" dirty="0" smtClean="0">
              <a:ea typeface="宋体"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idx="1"/>
          </p:nvPr>
        </p:nvSpPr>
        <p:spPr>
          <a:xfrm>
            <a:off x="642910" y="857232"/>
            <a:ext cx="7818463" cy="5024451"/>
          </a:xfrm>
        </p:spPr>
        <p:txBody>
          <a:bodyPr/>
          <a:lstStyle/>
          <a:p>
            <a:pPr eaLnBrk="1" hangingPunct="1">
              <a:lnSpc>
                <a:spcPct val="120000"/>
              </a:lnSpc>
              <a:spcBef>
                <a:spcPct val="0"/>
              </a:spcBef>
              <a:buFont typeface="Wingdings" pitchFamily="2" charset="2"/>
              <a:buNone/>
            </a:pPr>
            <a:r>
              <a:rPr lang="zh-CN" altLang="en-US" b="1" dirty="0" smtClean="0">
                <a:solidFill>
                  <a:srgbClr val="0000FF"/>
                </a:solidFill>
                <a:latin typeface="华文楷体" pitchFamily="2" charset="-122"/>
                <a:ea typeface="华文楷体" pitchFamily="2" charset="-122"/>
              </a:rPr>
              <a:t>　</a:t>
            </a:r>
            <a:r>
              <a:rPr lang="en-US" altLang="zh-CN" b="1" dirty="0" smtClean="0">
                <a:solidFill>
                  <a:srgbClr val="0000FF"/>
                </a:solidFill>
                <a:latin typeface="华文楷体" pitchFamily="2" charset="-122"/>
                <a:ea typeface="华文楷体" pitchFamily="2" charset="-122"/>
              </a:rPr>
              <a:t>8</a:t>
            </a:r>
            <a:r>
              <a:rPr lang="zh-CN" altLang="en-US" b="1" dirty="0" smtClean="0">
                <a:solidFill>
                  <a:srgbClr val="0000FF"/>
                </a:solidFill>
                <a:latin typeface="华文楷体" pitchFamily="2" charset="-122"/>
                <a:ea typeface="华文楷体" pitchFamily="2" charset="-122"/>
              </a:rPr>
              <a:t>、</a:t>
            </a:r>
            <a:r>
              <a:rPr lang="zh-CN" altLang="en-US" b="1" dirty="0" smtClean="0">
                <a:solidFill>
                  <a:srgbClr val="0000FF"/>
                </a:solidFill>
                <a:latin typeface="华文楷体" pitchFamily="2" charset="-122"/>
                <a:ea typeface="华文楷体" pitchFamily="2" charset="-122"/>
              </a:rPr>
              <a:t>特别</a:t>
            </a:r>
            <a:r>
              <a:rPr lang="zh-CN" altLang="en-US" b="1" dirty="0" smtClean="0">
                <a:solidFill>
                  <a:srgbClr val="0000FF"/>
                </a:solidFill>
                <a:latin typeface="华文楷体" pitchFamily="2" charset="-122"/>
                <a:ea typeface="华文楷体" pitchFamily="2" charset="-122"/>
              </a:rPr>
              <a:t>需要说明</a:t>
            </a:r>
            <a:r>
              <a:rPr lang="zh-CN" altLang="en-US" b="1" dirty="0" smtClean="0">
                <a:solidFill>
                  <a:srgbClr val="0000FF"/>
                </a:solidFill>
                <a:latin typeface="华文楷体" pitchFamily="2" charset="-122"/>
                <a:ea typeface="华文楷体" pitchFamily="2" charset="-122"/>
              </a:rPr>
              <a:t>的证明材料</a:t>
            </a:r>
            <a:endParaRPr lang="zh-CN" altLang="en-US" b="1" dirty="0" smtClean="0">
              <a:solidFill>
                <a:srgbClr val="0000FF"/>
              </a:solidFill>
              <a:latin typeface="华文楷体" pitchFamily="2" charset="-122"/>
              <a:ea typeface="华文楷体" pitchFamily="2" charset="-122"/>
            </a:endParaRPr>
          </a:p>
          <a:p>
            <a:pPr lvl="0" eaLnBrk="1" hangingPunct="1">
              <a:lnSpc>
                <a:spcPct val="140000"/>
              </a:lnSpc>
              <a:spcBef>
                <a:spcPct val="0"/>
              </a:spcBef>
              <a:buNone/>
            </a:pPr>
            <a:r>
              <a:rPr lang="zh-CN" altLang="en-US" sz="2800" dirty="0" smtClean="0">
                <a:solidFill>
                  <a:srgbClr val="151001"/>
                </a:solidFill>
                <a:latin typeface="华文楷体" pitchFamily="2" charset="-122"/>
                <a:ea typeface="华文楷体" pitchFamily="2" charset="-122"/>
              </a:rPr>
              <a:t>  </a:t>
            </a:r>
            <a:r>
              <a:rPr lang="zh-CN" altLang="en-US" sz="2800" b="1" dirty="0" smtClean="0">
                <a:solidFill>
                  <a:srgbClr val="151001"/>
                </a:solidFill>
                <a:latin typeface="华文楷体" pitchFamily="2" charset="-122"/>
                <a:ea typeface="华文楷体" pitchFamily="2" charset="-122"/>
              </a:rPr>
              <a:t>  　（</a:t>
            </a:r>
            <a:r>
              <a:rPr lang="en-US" altLang="zh-CN" sz="2800" b="1" dirty="0" smtClean="0">
                <a:solidFill>
                  <a:srgbClr val="151001"/>
                </a:solidFill>
                <a:latin typeface="华文楷体" pitchFamily="2" charset="-122"/>
                <a:ea typeface="华文楷体" pitchFamily="2" charset="-122"/>
              </a:rPr>
              <a:t>1</a:t>
            </a:r>
            <a:r>
              <a:rPr lang="zh-CN" altLang="en-US" sz="2800" b="1" dirty="0" smtClean="0">
                <a:solidFill>
                  <a:srgbClr val="151001"/>
                </a:solidFill>
                <a:latin typeface="华文楷体" pitchFamily="2" charset="-122"/>
                <a:ea typeface="华文楷体" pitchFamily="2" charset="-122"/>
              </a:rPr>
              <a:t>）自然科学奖</a:t>
            </a:r>
            <a:r>
              <a:rPr lang="zh-CN" altLang="en-US" sz="2800" b="1" dirty="0" smtClean="0">
                <a:solidFill>
                  <a:srgbClr val="FF0000"/>
                </a:solidFill>
                <a:latin typeface="华文楷体" pitchFamily="2" charset="-122"/>
                <a:ea typeface="华文楷体" pitchFamily="2" charset="-122"/>
              </a:rPr>
              <a:t>知情同意报奖证明</a:t>
            </a:r>
            <a:r>
              <a:rPr lang="zh-CN" altLang="en-US" sz="2800" b="1" dirty="0" smtClean="0">
                <a:solidFill>
                  <a:srgbClr val="151001"/>
                </a:solidFill>
                <a:latin typeface="华文楷体" pitchFamily="2" charset="-122"/>
                <a:ea typeface="华文楷体" pitchFamily="2" charset="-122"/>
              </a:rPr>
              <a:t>。未列入项目主要完成人的代表性论文（专著）</a:t>
            </a:r>
            <a:r>
              <a:rPr lang="zh-CN" altLang="en-US" sz="2800" b="1" dirty="0" smtClean="0">
                <a:solidFill>
                  <a:srgbClr val="FF0000"/>
                </a:solidFill>
                <a:latin typeface="华文楷体" pitchFamily="2" charset="-122"/>
                <a:ea typeface="华文楷体" pitchFamily="2" charset="-122"/>
              </a:rPr>
              <a:t>第一作者、通讯作者</a:t>
            </a:r>
            <a:r>
              <a:rPr lang="zh-CN" altLang="en-US" sz="2800" b="1" dirty="0" smtClean="0">
                <a:solidFill>
                  <a:srgbClr val="151001"/>
                </a:solidFill>
                <a:latin typeface="华文楷体" pitchFamily="2" charset="-122"/>
                <a:ea typeface="华文楷体" pitchFamily="2" charset="-122"/>
              </a:rPr>
              <a:t>，需出具知情同意报奖证明。</a:t>
            </a:r>
          </a:p>
          <a:p>
            <a:pPr eaLnBrk="1" hangingPunct="1">
              <a:lnSpc>
                <a:spcPct val="140000"/>
              </a:lnSpc>
              <a:spcBef>
                <a:spcPct val="0"/>
              </a:spcBef>
              <a:buFont typeface="Wingdings" pitchFamily="2" charset="2"/>
              <a:buNone/>
            </a:pPr>
            <a:endParaRPr lang="zh-CN" altLang="en-US" sz="1100" b="1" dirty="0" smtClean="0">
              <a:solidFill>
                <a:srgbClr val="151001"/>
              </a:solidFill>
              <a:latin typeface="华文楷体" pitchFamily="2" charset="-122"/>
              <a:ea typeface="华文楷体" pitchFamily="2" charset="-122"/>
            </a:endParaRPr>
          </a:p>
          <a:p>
            <a:pPr eaLnBrk="1" hangingPunct="1">
              <a:lnSpc>
                <a:spcPct val="140000"/>
              </a:lnSpc>
              <a:spcBef>
                <a:spcPct val="0"/>
              </a:spcBef>
              <a:buFont typeface="Wingdings" pitchFamily="2" charset="2"/>
              <a:buNone/>
            </a:pPr>
            <a:r>
              <a:rPr lang="zh-CN" altLang="en-US" sz="2800" b="1" dirty="0" smtClean="0">
                <a:solidFill>
                  <a:srgbClr val="151001"/>
                </a:solidFill>
                <a:latin typeface="华文楷体" pitchFamily="2" charset="-122"/>
                <a:ea typeface="华文楷体" pitchFamily="2" charset="-122"/>
              </a:rPr>
              <a:t>    　（</a:t>
            </a:r>
            <a:r>
              <a:rPr lang="en-US" altLang="zh-CN" sz="2800" b="1" dirty="0" smtClean="0">
                <a:solidFill>
                  <a:srgbClr val="151001"/>
                </a:solidFill>
                <a:latin typeface="华文楷体" pitchFamily="2" charset="-122"/>
                <a:ea typeface="华文楷体" pitchFamily="2" charset="-122"/>
              </a:rPr>
              <a:t>2</a:t>
            </a:r>
            <a:r>
              <a:rPr lang="zh-CN" altLang="en-US" sz="2800" b="1" dirty="0" smtClean="0">
                <a:solidFill>
                  <a:srgbClr val="151001"/>
                </a:solidFill>
                <a:latin typeface="华文楷体" pitchFamily="2" charset="-122"/>
                <a:ea typeface="华文楷体" pitchFamily="2" charset="-122"/>
              </a:rPr>
              <a:t>）自然科学奖完成人</a:t>
            </a:r>
            <a:r>
              <a:rPr lang="zh-CN" altLang="en-US" sz="2800" b="1" dirty="0" smtClean="0">
                <a:solidFill>
                  <a:srgbClr val="FF0000"/>
                </a:solidFill>
                <a:latin typeface="华文楷体" pitchFamily="2" charset="-122"/>
                <a:ea typeface="华文楷体" pitchFamily="2" charset="-122"/>
              </a:rPr>
              <a:t>支撑材料</a:t>
            </a:r>
            <a:r>
              <a:rPr lang="zh-CN" altLang="en-US" sz="2800" b="1" dirty="0" smtClean="0">
                <a:solidFill>
                  <a:srgbClr val="151001"/>
                </a:solidFill>
                <a:latin typeface="华文楷体" pitchFamily="2" charset="-122"/>
                <a:ea typeface="华文楷体" pitchFamily="2" charset="-122"/>
              </a:rPr>
              <a:t>。</a:t>
            </a:r>
            <a:r>
              <a:rPr lang="zh-CN" altLang="en-US" sz="2800" b="1" dirty="0" smtClean="0">
                <a:solidFill>
                  <a:srgbClr val="151001"/>
                </a:solidFill>
                <a:latin typeface="华文楷体" pitchFamily="2" charset="-122"/>
                <a:ea typeface="华文楷体" pitchFamily="2" charset="-122"/>
              </a:rPr>
              <a:t>完成人应当是推荐书提交的代表性论文或专著主要学术思想的提出者，在</a:t>
            </a:r>
            <a:r>
              <a:rPr lang="zh-CN" altLang="en-US" sz="2800" b="1" dirty="0" smtClean="0">
                <a:solidFill>
                  <a:srgbClr val="FF0000"/>
                </a:solidFill>
                <a:latin typeface="华文楷体" pitchFamily="2" charset="-122"/>
                <a:ea typeface="华文楷体" pitchFamily="2" charset="-122"/>
              </a:rPr>
              <a:t>代表性论文</a:t>
            </a:r>
            <a:r>
              <a:rPr lang="zh-CN" altLang="en-US" sz="2800" b="1" dirty="0" smtClean="0">
                <a:solidFill>
                  <a:srgbClr val="151001"/>
                </a:solidFill>
                <a:latin typeface="华文楷体" pitchFamily="2" charset="-122"/>
                <a:ea typeface="华文楷体" pitchFamily="2" charset="-122"/>
              </a:rPr>
              <a:t>中有署名。</a:t>
            </a:r>
          </a:p>
          <a:p>
            <a:pPr eaLnBrk="1" hangingPunct="1">
              <a:lnSpc>
                <a:spcPct val="120000"/>
              </a:lnSpc>
              <a:spcBef>
                <a:spcPct val="0"/>
              </a:spcBef>
              <a:buFont typeface="Wingdings" pitchFamily="2" charset="2"/>
              <a:buNone/>
            </a:pPr>
            <a:r>
              <a:rPr lang="zh-CN" altLang="en-US" b="1" dirty="0" smtClean="0">
                <a:ea typeface="宋体" charset="-122"/>
              </a:rPr>
              <a:t>                              </a:t>
            </a:r>
            <a:endParaRPr lang="zh-CN" altLang="en-US" dirty="0" smtClean="0">
              <a:ea typeface="宋体"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idx="1"/>
          </p:nvPr>
        </p:nvSpPr>
        <p:spPr>
          <a:xfrm>
            <a:off x="928662" y="1000108"/>
            <a:ext cx="7286676" cy="4714907"/>
          </a:xfrm>
        </p:spPr>
        <p:txBody>
          <a:bodyPr/>
          <a:lstStyle/>
          <a:p>
            <a:pPr eaLnBrk="1" hangingPunct="1">
              <a:lnSpc>
                <a:spcPct val="150000"/>
              </a:lnSpc>
              <a:spcBef>
                <a:spcPct val="0"/>
              </a:spcBef>
              <a:buFont typeface="Wingdings" pitchFamily="2" charset="2"/>
              <a:buNone/>
            </a:pPr>
            <a:r>
              <a:rPr lang="zh-CN" altLang="en-US" sz="2800" b="1" dirty="0" smtClean="0">
                <a:solidFill>
                  <a:srgbClr val="151001"/>
                </a:solidFill>
                <a:latin typeface="华文楷体" pitchFamily="2" charset="-122"/>
                <a:ea typeface="华文楷体" pitchFamily="2" charset="-122"/>
              </a:rPr>
              <a:t>　</a:t>
            </a:r>
            <a:r>
              <a:rPr lang="zh-CN" altLang="en-US" sz="2800" b="1" dirty="0" smtClean="0">
                <a:solidFill>
                  <a:srgbClr val="151001"/>
                </a:solidFill>
                <a:latin typeface="华文楷体" pitchFamily="2" charset="-122"/>
                <a:ea typeface="华文楷体" pitchFamily="2" charset="-122"/>
              </a:rPr>
              <a:t>   （</a:t>
            </a:r>
            <a:r>
              <a:rPr lang="en-US" altLang="zh-CN" sz="2800" b="1" dirty="0" smtClean="0">
                <a:solidFill>
                  <a:srgbClr val="151001"/>
                </a:solidFill>
                <a:latin typeface="华文楷体" pitchFamily="2" charset="-122"/>
                <a:ea typeface="华文楷体" pitchFamily="2" charset="-122"/>
              </a:rPr>
              <a:t>3</a:t>
            </a:r>
            <a:r>
              <a:rPr lang="zh-CN" altLang="en-US" sz="2800" b="1" dirty="0" smtClean="0">
                <a:solidFill>
                  <a:srgbClr val="151001"/>
                </a:solidFill>
                <a:latin typeface="华文楷体" pitchFamily="2" charset="-122"/>
                <a:ea typeface="华文楷体" pitchFamily="2" charset="-122"/>
              </a:rPr>
              <a:t>）自然科学奖</a:t>
            </a:r>
            <a:r>
              <a:rPr lang="zh-CN" altLang="en-US" sz="2800" b="1" dirty="0" smtClean="0">
                <a:solidFill>
                  <a:srgbClr val="FF0000"/>
                </a:solidFill>
                <a:latin typeface="华文楷体" pitchFamily="2" charset="-122"/>
                <a:ea typeface="华文楷体" pitchFamily="2" charset="-122"/>
              </a:rPr>
              <a:t>国际合作关系证明</a:t>
            </a:r>
            <a:r>
              <a:rPr lang="zh-CN" altLang="en-US" sz="2800" b="1" dirty="0" smtClean="0">
                <a:solidFill>
                  <a:srgbClr val="151001"/>
                </a:solidFill>
                <a:latin typeface="华文楷体" pitchFamily="2" charset="-122"/>
                <a:ea typeface="华文楷体" pitchFamily="2" charset="-122"/>
              </a:rPr>
              <a:t>。主体工作在国内完成，但</a:t>
            </a:r>
            <a:r>
              <a:rPr lang="en-US" altLang="zh-CN" sz="2800" b="1" dirty="0" smtClean="0">
                <a:solidFill>
                  <a:srgbClr val="151001"/>
                </a:solidFill>
                <a:latin typeface="华文楷体" pitchFamily="2" charset="-122"/>
                <a:ea typeface="华文楷体" pitchFamily="2" charset="-122"/>
              </a:rPr>
              <a:t>8</a:t>
            </a:r>
            <a:r>
              <a:rPr lang="zh-CN" altLang="en-US" sz="2800" b="1" dirty="0" smtClean="0">
                <a:solidFill>
                  <a:srgbClr val="151001"/>
                </a:solidFill>
                <a:latin typeface="华文楷体" pitchFamily="2" charset="-122"/>
                <a:ea typeface="华文楷体" pitchFamily="2" charset="-122"/>
              </a:rPr>
              <a:t>篇代表性论文中，有国外研究机构的外国学者署名的，需说明合作关系情况，并由第一完成人签字。外国学者为通讯作者或第一作者的，必须请该学者认可并签名。</a:t>
            </a:r>
            <a:endParaRPr lang="en-US" altLang="zh-CN" sz="2800" b="1" dirty="0" smtClean="0">
              <a:solidFill>
                <a:srgbClr val="151001"/>
              </a:solidFill>
              <a:latin typeface="华文楷体" pitchFamily="2" charset="-122"/>
              <a:ea typeface="华文楷体" pitchFamily="2" charset="-122"/>
            </a:endParaRPr>
          </a:p>
          <a:p>
            <a:pPr eaLnBrk="1" hangingPunct="1">
              <a:lnSpc>
                <a:spcPct val="140000"/>
              </a:lnSpc>
              <a:spcBef>
                <a:spcPct val="0"/>
              </a:spcBef>
              <a:buFont typeface="Wingdings" pitchFamily="2" charset="2"/>
              <a:buNone/>
            </a:pPr>
            <a:endParaRPr lang="zh-CN" altLang="en-US" sz="1100" b="1" dirty="0" smtClean="0">
              <a:solidFill>
                <a:srgbClr val="151001"/>
              </a:solidFill>
              <a:latin typeface="华文楷体" pitchFamily="2" charset="-122"/>
              <a:ea typeface="华文楷体" pitchFamily="2" charset="-122"/>
            </a:endParaRPr>
          </a:p>
          <a:p>
            <a:pPr eaLnBrk="1" hangingPunct="1">
              <a:lnSpc>
                <a:spcPct val="140000"/>
              </a:lnSpc>
              <a:spcBef>
                <a:spcPct val="0"/>
              </a:spcBef>
              <a:buNone/>
            </a:pPr>
            <a:r>
              <a:rPr lang="zh-CN" altLang="en-US" sz="2800" b="1" dirty="0" smtClean="0">
                <a:solidFill>
                  <a:srgbClr val="151001"/>
                </a:solidFill>
                <a:latin typeface="华文楷体" pitchFamily="2" charset="-122"/>
                <a:ea typeface="华文楷体" pitchFamily="2" charset="-122"/>
              </a:rPr>
              <a:t>    　</a:t>
            </a:r>
          </a:p>
          <a:p>
            <a:pPr eaLnBrk="1" hangingPunct="1">
              <a:lnSpc>
                <a:spcPct val="120000"/>
              </a:lnSpc>
              <a:spcBef>
                <a:spcPct val="0"/>
              </a:spcBef>
              <a:buFont typeface="Wingdings" pitchFamily="2" charset="2"/>
              <a:buNone/>
            </a:pPr>
            <a:r>
              <a:rPr lang="zh-CN" altLang="en-US" b="1" dirty="0" smtClean="0">
                <a:ea typeface="宋体" charset="-122"/>
              </a:rPr>
              <a:t>                              </a:t>
            </a:r>
            <a:endParaRPr lang="zh-CN" altLang="en-US" dirty="0" smtClean="0">
              <a:ea typeface="宋体"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idx="1"/>
          </p:nvPr>
        </p:nvSpPr>
        <p:spPr>
          <a:xfrm>
            <a:off x="714348" y="571480"/>
            <a:ext cx="7572427" cy="6021387"/>
          </a:xfrm>
        </p:spPr>
        <p:txBody>
          <a:bodyPr/>
          <a:lstStyle/>
          <a:p>
            <a:pPr eaLnBrk="1" hangingPunct="1">
              <a:lnSpc>
                <a:spcPct val="150000"/>
              </a:lnSpc>
              <a:spcBef>
                <a:spcPct val="0"/>
              </a:spcBef>
              <a:buNone/>
            </a:pPr>
            <a:r>
              <a:rPr lang="zh-CN" altLang="en-US" b="1" dirty="0" smtClean="0">
                <a:solidFill>
                  <a:srgbClr val="0000FF"/>
                </a:solidFill>
                <a:latin typeface="华文楷体" pitchFamily="2" charset="-122"/>
                <a:ea typeface="华文楷体" pitchFamily="2" charset="-122"/>
              </a:rPr>
              <a:t>　</a:t>
            </a:r>
            <a:r>
              <a:rPr lang="zh-CN" altLang="en-US" sz="2800" dirty="0" smtClean="0">
                <a:solidFill>
                  <a:srgbClr val="151001"/>
                </a:solidFill>
                <a:latin typeface="华文楷体" pitchFamily="2" charset="-122"/>
                <a:ea typeface="华文楷体" pitchFamily="2" charset="-122"/>
              </a:rPr>
              <a:t>  </a:t>
            </a:r>
            <a:r>
              <a:rPr lang="zh-CN" altLang="en-US" sz="2800" b="1" dirty="0" smtClean="0">
                <a:solidFill>
                  <a:srgbClr val="151001"/>
                </a:solidFill>
                <a:latin typeface="华文楷体" pitchFamily="2" charset="-122"/>
                <a:ea typeface="华文楷体" pitchFamily="2" charset="-122"/>
              </a:rPr>
              <a:t>  （</a:t>
            </a:r>
            <a:r>
              <a:rPr lang="en-US" altLang="zh-CN" sz="2800" b="1" dirty="0" smtClean="0">
                <a:solidFill>
                  <a:srgbClr val="151001"/>
                </a:solidFill>
                <a:latin typeface="华文楷体" pitchFamily="2" charset="-122"/>
                <a:ea typeface="华文楷体" pitchFamily="2" charset="-122"/>
              </a:rPr>
              <a:t>4</a:t>
            </a:r>
            <a:r>
              <a:rPr lang="zh-CN" altLang="en-US" sz="2800" b="1" dirty="0" smtClean="0">
                <a:solidFill>
                  <a:srgbClr val="151001"/>
                </a:solidFill>
                <a:latin typeface="华文楷体" pitchFamily="2" charset="-122"/>
                <a:ea typeface="华文楷体" pitchFamily="2" charset="-122"/>
              </a:rPr>
              <a:t>）技术</a:t>
            </a:r>
            <a:r>
              <a:rPr lang="zh-CN" altLang="en-US" sz="2800" b="1" dirty="0" smtClean="0">
                <a:solidFill>
                  <a:srgbClr val="151001"/>
                </a:solidFill>
                <a:latin typeface="华文楷体" pitchFamily="2" charset="-122"/>
                <a:ea typeface="华文楷体" pitchFamily="2" charset="-122"/>
              </a:rPr>
              <a:t>发明奖、科技进步奖</a:t>
            </a:r>
            <a:r>
              <a:rPr lang="zh-CN" altLang="en-US" sz="2800" b="1" dirty="0" smtClean="0">
                <a:solidFill>
                  <a:srgbClr val="FF0000"/>
                </a:solidFill>
                <a:latin typeface="华文楷体" pitchFamily="2" charset="-122"/>
                <a:ea typeface="华文楷体" pitchFamily="2" charset="-122"/>
              </a:rPr>
              <a:t>论文</a:t>
            </a:r>
            <a:r>
              <a:rPr lang="zh-CN" altLang="en-US" sz="2800" b="1" dirty="0" smtClean="0">
                <a:solidFill>
                  <a:srgbClr val="FF0000"/>
                </a:solidFill>
                <a:latin typeface="华文楷体" pitchFamily="2" charset="-122"/>
                <a:ea typeface="华文楷体" pitchFamily="2" charset="-122"/>
              </a:rPr>
              <a:t>书面同意书</a:t>
            </a:r>
            <a:r>
              <a:rPr lang="zh-CN" altLang="en-US" sz="2800" b="1" dirty="0" smtClean="0">
                <a:solidFill>
                  <a:srgbClr val="151001"/>
                </a:solidFill>
                <a:latin typeface="华文楷体" pitchFamily="2" charset="-122"/>
                <a:ea typeface="华文楷体" pitchFamily="2" charset="-122"/>
              </a:rPr>
              <a:t>。</a:t>
            </a:r>
            <a:r>
              <a:rPr lang="zh-CN" altLang="en-US" sz="2800" b="1" dirty="0" smtClean="0">
                <a:solidFill>
                  <a:srgbClr val="FF0000"/>
                </a:solidFill>
                <a:latin typeface="华文楷体" pitchFamily="2" charset="-122"/>
                <a:ea typeface="华文楷体" pitchFamily="2" charset="-122"/>
              </a:rPr>
              <a:t>通讯作者</a:t>
            </a:r>
            <a:r>
              <a:rPr lang="zh-CN" altLang="en-US" sz="2800" b="1" dirty="0" smtClean="0">
                <a:solidFill>
                  <a:srgbClr val="151001"/>
                </a:solidFill>
                <a:latin typeface="华文楷体" pitchFamily="2" charset="-122"/>
                <a:ea typeface="华文楷体" pitchFamily="2" charset="-122"/>
              </a:rPr>
              <a:t>不是项目完成人时，需要提交通讯作者的书面同意书</a:t>
            </a:r>
            <a:r>
              <a:rPr lang="zh-CN" altLang="en-US" sz="2800" dirty="0" smtClean="0"/>
              <a:t>。</a:t>
            </a:r>
          </a:p>
          <a:p>
            <a:pPr eaLnBrk="1" hangingPunct="1">
              <a:lnSpc>
                <a:spcPct val="150000"/>
              </a:lnSpc>
              <a:spcBef>
                <a:spcPct val="0"/>
              </a:spcBef>
              <a:buFont typeface="Wingdings" pitchFamily="2" charset="2"/>
              <a:buNone/>
            </a:pPr>
            <a:r>
              <a:rPr lang="zh-CN" altLang="en-US" sz="2800" b="1" dirty="0" smtClean="0">
                <a:solidFill>
                  <a:srgbClr val="151001"/>
                </a:solidFill>
                <a:latin typeface="华文楷体" pitchFamily="2" charset="-122"/>
                <a:ea typeface="华文楷体" pitchFamily="2" charset="-122"/>
              </a:rPr>
              <a:t>        （</a:t>
            </a:r>
            <a:r>
              <a:rPr lang="en-US" altLang="zh-CN" sz="2800" b="1" dirty="0" smtClean="0">
                <a:solidFill>
                  <a:srgbClr val="151001"/>
                </a:solidFill>
                <a:latin typeface="华文楷体" pitchFamily="2" charset="-122"/>
                <a:ea typeface="华文楷体" pitchFamily="2" charset="-122"/>
              </a:rPr>
              <a:t>5</a:t>
            </a:r>
            <a:r>
              <a:rPr lang="zh-CN" altLang="en-US" sz="2800" b="1" dirty="0" smtClean="0">
                <a:solidFill>
                  <a:srgbClr val="151001"/>
                </a:solidFill>
                <a:latin typeface="华文楷体" pitchFamily="2" charset="-122"/>
                <a:ea typeface="华文楷体" pitchFamily="2" charset="-122"/>
              </a:rPr>
              <a:t>）</a:t>
            </a:r>
            <a:r>
              <a:rPr lang="zh-CN" altLang="en-US" sz="2800" b="1" dirty="0" smtClean="0">
                <a:solidFill>
                  <a:srgbClr val="151001"/>
                </a:solidFill>
                <a:latin typeface="华文楷体" pitchFamily="2" charset="-122"/>
                <a:ea typeface="华文楷体" pitchFamily="2" charset="-122"/>
              </a:rPr>
              <a:t>技术</a:t>
            </a:r>
            <a:r>
              <a:rPr lang="zh-CN" altLang="en-US" sz="2800" b="1" dirty="0" smtClean="0">
                <a:solidFill>
                  <a:srgbClr val="151001"/>
                </a:solidFill>
                <a:latin typeface="华文楷体" pitchFamily="2" charset="-122"/>
                <a:ea typeface="华文楷体" pitchFamily="2" charset="-122"/>
              </a:rPr>
              <a:t>发明奖、科技进步奖完成</a:t>
            </a:r>
            <a:r>
              <a:rPr lang="zh-CN" altLang="en-US" sz="2800" b="1" dirty="0" smtClean="0">
                <a:solidFill>
                  <a:srgbClr val="151001"/>
                </a:solidFill>
                <a:latin typeface="华文楷体" pitchFamily="2" charset="-122"/>
                <a:ea typeface="华文楷体" pitchFamily="2" charset="-122"/>
              </a:rPr>
              <a:t>人</a:t>
            </a:r>
            <a:r>
              <a:rPr lang="zh-CN" altLang="en-US" sz="2800" b="1" dirty="0" smtClean="0">
                <a:solidFill>
                  <a:srgbClr val="FF0000"/>
                </a:solidFill>
                <a:latin typeface="华文楷体" pitchFamily="2" charset="-122"/>
                <a:ea typeface="华文楷体" pitchFamily="2" charset="-122"/>
              </a:rPr>
              <a:t>支撑材料</a:t>
            </a:r>
            <a:r>
              <a:rPr lang="zh-CN" altLang="en-US" sz="2800" b="1" dirty="0" smtClean="0">
                <a:solidFill>
                  <a:srgbClr val="151001"/>
                </a:solidFill>
                <a:latin typeface="华文楷体" pitchFamily="2" charset="-122"/>
                <a:ea typeface="华文楷体" pitchFamily="2" charset="-122"/>
              </a:rPr>
              <a:t>。必须提供完成</a:t>
            </a:r>
            <a:r>
              <a:rPr lang="zh-CN" altLang="en-US" sz="2800" b="1" dirty="0" smtClean="0">
                <a:solidFill>
                  <a:srgbClr val="151001"/>
                </a:solidFill>
                <a:latin typeface="华文楷体" pitchFamily="2" charset="-122"/>
                <a:ea typeface="华文楷体" pitchFamily="2" charset="-122"/>
              </a:rPr>
              <a:t>人对本项技术发明的证明材料，如授权发明专利、直接支持核心发明成立的论文（专著</a:t>
            </a:r>
            <a:r>
              <a:rPr lang="zh-CN" altLang="en-US" sz="2800" b="1" dirty="0" smtClean="0">
                <a:solidFill>
                  <a:srgbClr val="151001"/>
                </a:solidFill>
                <a:latin typeface="华文楷体" pitchFamily="2" charset="-122"/>
                <a:ea typeface="华文楷体" pitchFamily="2" charset="-122"/>
              </a:rPr>
              <a:t>）、验收意见等</a:t>
            </a:r>
            <a:r>
              <a:rPr lang="zh-CN" altLang="en-US" sz="2800" b="1" dirty="0" smtClean="0">
                <a:solidFill>
                  <a:srgbClr val="151001"/>
                </a:solidFill>
                <a:latin typeface="华文楷体" pitchFamily="2" charset="-122"/>
                <a:ea typeface="华文楷体" pitchFamily="2" charset="-122"/>
              </a:rPr>
              <a:t>。</a:t>
            </a:r>
          </a:p>
          <a:p>
            <a:pPr eaLnBrk="1" hangingPunct="1">
              <a:lnSpc>
                <a:spcPct val="140000"/>
              </a:lnSpc>
              <a:spcBef>
                <a:spcPct val="0"/>
              </a:spcBef>
              <a:buFont typeface="Wingdings" pitchFamily="2" charset="2"/>
              <a:buNone/>
            </a:pPr>
            <a:r>
              <a:rPr lang="zh-CN" altLang="en-US" sz="2800" b="1" dirty="0" smtClean="0">
                <a:solidFill>
                  <a:srgbClr val="151001"/>
                </a:solidFill>
                <a:latin typeface="华文楷体" pitchFamily="2" charset="-122"/>
                <a:ea typeface="华文楷体" pitchFamily="2" charset="-122"/>
              </a:rPr>
              <a:t>    　</a:t>
            </a:r>
            <a:endParaRPr lang="zh-CN" altLang="en-US" dirty="0" smtClean="0">
              <a:ea typeface="宋体"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内容占位符 2"/>
          <p:cNvSpPr>
            <a:spLocks noGrp="1"/>
          </p:cNvSpPr>
          <p:nvPr>
            <p:ph idx="1"/>
          </p:nvPr>
        </p:nvSpPr>
        <p:spPr>
          <a:xfrm>
            <a:off x="467544" y="1124744"/>
            <a:ext cx="8229600" cy="4456113"/>
          </a:xfrm>
        </p:spPr>
        <p:txBody>
          <a:bodyPr/>
          <a:lstStyle/>
          <a:p>
            <a:pPr eaLnBrk="1" hangingPunct="1">
              <a:lnSpc>
                <a:spcPct val="150000"/>
              </a:lnSpc>
              <a:buFont typeface="Wingdings" pitchFamily="2" charset="2"/>
              <a:buNone/>
            </a:pPr>
            <a:r>
              <a:rPr lang="zh-CN" altLang="en-US" b="1" dirty="0" smtClean="0">
                <a:solidFill>
                  <a:srgbClr val="0000FF"/>
                </a:solidFill>
                <a:latin typeface="华文楷体" pitchFamily="2" charset="-122"/>
                <a:ea typeface="华文楷体" pitchFamily="2" charset="-122"/>
              </a:rPr>
              <a:t>　</a:t>
            </a:r>
            <a:r>
              <a:rPr lang="en-US" altLang="zh-CN" b="1" dirty="0" smtClean="0">
                <a:solidFill>
                  <a:srgbClr val="0000FF"/>
                </a:solidFill>
                <a:latin typeface="华文楷体" pitchFamily="2" charset="-122"/>
                <a:ea typeface="华文楷体" pitchFamily="2" charset="-122"/>
              </a:rPr>
              <a:t>9</a:t>
            </a:r>
            <a:r>
              <a:rPr lang="zh-CN" altLang="en-US" b="1" dirty="0" smtClean="0">
                <a:solidFill>
                  <a:srgbClr val="0000FF"/>
                </a:solidFill>
                <a:latin typeface="华文楷体" pitchFamily="2" charset="-122"/>
                <a:ea typeface="华文楷体" pitchFamily="2" charset="-122"/>
              </a:rPr>
              <a:t>、</a:t>
            </a:r>
            <a:r>
              <a:rPr lang="zh-CN" altLang="en-US" b="1" dirty="0" smtClean="0">
                <a:solidFill>
                  <a:srgbClr val="0000FF"/>
                </a:solidFill>
                <a:latin typeface="华文楷体" pitchFamily="2" charset="-122"/>
                <a:ea typeface="华文楷体" pitchFamily="2" charset="-122"/>
              </a:rPr>
              <a:t>成果登记</a:t>
            </a:r>
            <a:endParaRPr lang="en-US" altLang="zh-CN" b="1" dirty="0" smtClean="0">
              <a:solidFill>
                <a:srgbClr val="0000FF"/>
              </a:solidFill>
              <a:latin typeface="华文楷体" pitchFamily="2" charset="-122"/>
              <a:ea typeface="华文楷体" pitchFamily="2" charset="-122"/>
            </a:endParaRPr>
          </a:p>
          <a:p>
            <a:pPr eaLnBrk="1" hangingPunct="1">
              <a:lnSpc>
                <a:spcPct val="150000"/>
              </a:lnSpc>
              <a:buFont typeface="Wingdings" pitchFamily="2" charset="2"/>
              <a:buNone/>
            </a:pPr>
            <a:r>
              <a:rPr lang="en-US" altLang="zh-CN" b="1" dirty="0" smtClean="0">
                <a:solidFill>
                  <a:srgbClr val="151001"/>
                </a:solidFill>
                <a:latin typeface="华文楷体" pitchFamily="2" charset="-122"/>
                <a:ea typeface="华文楷体" pitchFamily="2" charset="-122"/>
              </a:rPr>
              <a:t>        </a:t>
            </a:r>
            <a:r>
              <a:rPr lang="zh-CN" altLang="en-US" b="1" dirty="0" smtClean="0">
                <a:solidFill>
                  <a:srgbClr val="151001"/>
                </a:solidFill>
                <a:latin typeface="华文楷体" pitchFamily="2" charset="-122"/>
                <a:ea typeface="华文楷体" pitchFamily="2" charset="-122"/>
              </a:rPr>
              <a:t>　凡推荐申报技术发明奖、科技进步奖（科普项目除外）的项目，必须办理科技成果登记手续。</a:t>
            </a:r>
            <a:r>
              <a:rPr lang="zh-CN" altLang="en-US" dirty="0" smtClean="0">
                <a:ea typeface="宋体" charset="-122"/>
              </a:rPr>
              <a:t/>
            </a:r>
            <a:br>
              <a:rPr lang="zh-CN" altLang="en-US" dirty="0" smtClean="0">
                <a:ea typeface="宋体" charset="-122"/>
              </a:rPr>
            </a:br>
            <a:endParaRPr lang="zh-CN" altLang="en-US" dirty="0" smtClean="0">
              <a:ea typeface="宋体"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00034" y="571480"/>
            <a:ext cx="7991475" cy="5545138"/>
          </a:xfrm>
        </p:spPr>
        <p:txBody>
          <a:bodyPr>
            <a:normAutofit fontScale="77500" lnSpcReduction="20000"/>
          </a:bodyPr>
          <a:lstStyle/>
          <a:p>
            <a:pPr eaLnBrk="1" hangingPunct="1">
              <a:lnSpc>
                <a:spcPts val="4000"/>
              </a:lnSpc>
              <a:buFont typeface="Wingdings" pitchFamily="2" charset="2"/>
              <a:buNone/>
              <a:defRPr/>
            </a:pPr>
            <a:r>
              <a:rPr lang="en-US" altLang="zh-CN" sz="4600" b="1" dirty="0" smtClean="0">
                <a:solidFill>
                  <a:srgbClr val="0000FF"/>
                </a:solidFill>
                <a:latin typeface="华文楷体" pitchFamily="2" charset="-122"/>
                <a:ea typeface="华文楷体" pitchFamily="2" charset="-122"/>
              </a:rPr>
              <a:t>   </a:t>
            </a:r>
            <a:r>
              <a:rPr lang="en-US" altLang="zh-CN" sz="4600" b="1" dirty="0" smtClean="0">
                <a:solidFill>
                  <a:srgbClr val="0000FF"/>
                </a:solidFill>
                <a:latin typeface="华文楷体" pitchFamily="2" charset="-122"/>
                <a:ea typeface="华文楷体" pitchFamily="2" charset="-122"/>
              </a:rPr>
              <a:t>10</a:t>
            </a:r>
            <a:r>
              <a:rPr lang="zh-CN" altLang="en-US" sz="4600" b="1" dirty="0" smtClean="0">
                <a:solidFill>
                  <a:srgbClr val="0000FF"/>
                </a:solidFill>
                <a:latin typeface="华文楷体" pitchFamily="2" charset="-122"/>
                <a:ea typeface="华文楷体" pitchFamily="2" charset="-122"/>
              </a:rPr>
              <a:t>、</a:t>
            </a:r>
            <a:r>
              <a:rPr lang="zh-CN" altLang="en-US" sz="4600" b="1" dirty="0" smtClean="0">
                <a:solidFill>
                  <a:srgbClr val="0000FF"/>
                </a:solidFill>
                <a:latin typeface="华文楷体" pitchFamily="2" charset="-122"/>
                <a:ea typeface="华文楷体" pitchFamily="2" charset="-122"/>
              </a:rPr>
              <a:t>公示</a:t>
            </a:r>
            <a:endParaRPr lang="en-US" altLang="zh-CN" sz="4600" dirty="0" smtClean="0">
              <a:solidFill>
                <a:srgbClr val="151001"/>
              </a:solidFill>
              <a:latin typeface="华文楷体" pitchFamily="2" charset="-122"/>
              <a:ea typeface="华文楷体" pitchFamily="2" charset="-122"/>
            </a:endParaRPr>
          </a:p>
          <a:p>
            <a:pPr eaLnBrk="1" hangingPunct="1">
              <a:lnSpc>
                <a:spcPct val="170000"/>
              </a:lnSpc>
              <a:buFont typeface="Wingdings" pitchFamily="2" charset="2"/>
              <a:buNone/>
              <a:defRPr/>
            </a:pPr>
            <a:r>
              <a:rPr lang="en-US" altLang="zh-CN" sz="4500" dirty="0" smtClean="0">
                <a:solidFill>
                  <a:srgbClr val="151001"/>
                </a:solidFill>
                <a:latin typeface="华文楷体" pitchFamily="2" charset="-122"/>
                <a:ea typeface="华文楷体" pitchFamily="2" charset="-122"/>
              </a:rPr>
              <a:t>        </a:t>
            </a:r>
            <a:r>
              <a:rPr lang="zh-CN" altLang="en-US" sz="3800" b="1" dirty="0" smtClean="0">
                <a:solidFill>
                  <a:srgbClr val="151001"/>
                </a:solidFill>
                <a:latin typeface="华文楷体" pitchFamily="2" charset="-122"/>
                <a:ea typeface="华文楷体" pitchFamily="2" charset="-122"/>
              </a:rPr>
              <a:t>凡推荐申报自然科学奖、技术发明奖、科技进步奖的项目，必须于申报前在第一完成单位进行公示，公示可采用张榜或网络形式，公示时间为一周</a:t>
            </a:r>
            <a:r>
              <a:rPr lang="zh-CN" altLang="en-US" sz="3800" b="1" dirty="0" smtClean="0">
                <a:solidFill>
                  <a:srgbClr val="151001"/>
                </a:solidFill>
                <a:latin typeface="华文楷体" pitchFamily="2" charset="-122"/>
                <a:ea typeface="华文楷体" pitchFamily="2" charset="-122"/>
              </a:rPr>
              <a:t>，</a:t>
            </a:r>
            <a:r>
              <a:rPr lang="zh-CN" altLang="en-US" sz="3700" b="1" dirty="0" smtClean="0">
                <a:solidFill>
                  <a:srgbClr val="151001"/>
                </a:solidFill>
                <a:latin typeface="华文楷体" pitchFamily="2" charset="-122"/>
                <a:ea typeface="华文楷体" pitchFamily="2" charset="-122"/>
              </a:rPr>
              <a:t>公示内容包括：项目名称、</a:t>
            </a:r>
            <a:r>
              <a:rPr lang="zh-CN" altLang="en-US" sz="3700" b="1" dirty="0" smtClean="0">
                <a:solidFill>
                  <a:srgbClr val="FF0000"/>
                </a:solidFill>
                <a:latin typeface="华文楷体" pitchFamily="2" charset="-122"/>
                <a:ea typeface="华文楷体" pitchFamily="2" charset="-122"/>
              </a:rPr>
              <a:t>项目简介、知识产权情况、</a:t>
            </a:r>
            <a:r>
              <a:rPr lang="zh-CN" altLang="en-US" sz="3700" b="1" dirty="0" smtClean="0">
                <a:solidFill>
                  <a:srgbClr val="151001"/>
                </a:solidFill>
                <a:latin typeface="华文楷体" pitchFamily="2" charset="-122"/>
                <a:ea typeface="华文楷体" pitchFamily="2" charset="-122"/>
              </a:rPr>
              <a:t>主要完成单位、主要完成人等。公示</a:t>
            </a:r>
            <a:r>
              <a:rPr lang="zh-CN" altLang="en-US" sz="3700" b="1" dirty="0" smtClean="0">
                <a:solidFill>
                  <a:srgbClr val="FF0000"/>
                </a:solidFill>
                <a:latin typeface="华文楷体" pitchFamily="2" charset="-122"/>
                <a:ea typeface="华文楷体" pitchFamily="2" charset="-122"/>
              </a:rPr>
              <a:t>无异议</a:t>
            </a:r>
            <a:r>
              <a:rPr lang="zh-CN" altLang="en-US" sz="3700" b="1" dirty="0" smtClean="0">
                <a:solidFill>
                  <a:srgbClr val="151001"/>
                </a:solidFill>
                <a:latin typeface="华文楷体" pitchFamily="2" charset="-122"/>
                <a:ea typeface="华文楷体" pitchFamily="2" charset="-122"/>
              </a:rPr>
              <a:t>或虽有异议但经核实处理后</a:t>
            </a:r>
            <a:r>
              <a:rPr lang="zh-CN" altLang="en-US" sz="3700" b="1" dirty="0" smtClean="0">
                <a:solidFill>
                  <a:srgbClr val="FF0000"/>
                </a:solidFill>
                <a:latin typeface="华文楷体" pitchFamily="2" charset="-122"/>
                <a:ea typeface="华文楷体" pitchFamily="2" charset="-122"/>
              </a:rPr>
              <a:t>再次公示无异议</a:t>
            </a:r>
            <a:r>
              <a:rPr lang="zh-CN" altLang="en-US" sz="3700" b="1" dirty="0" smtClean="0">
                <a:solidFill>
                  <a:srgbClr val="151001"/>
                </a:solidFill>
                <a:latin typeface="华文楷体" pitchFamily="2" charset="-122"/>
                <a:ea typeface="华文楷体" pitchFamily="2" charset="-122"/>
              </a:rPr>
              <a:t>的项目方可推荐。</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内容占位符 2"/>
          <p:cNvSpPr>
            <a:spLocks noGrp="1"/>
          </p:cNvSpPr>
          <p:nvPr>
            <p:ph idx="1"/>
          </p:nvPr>
        </p:nvSpPr>
        <p:spPr>
          <a:xfrm>
            <a:off x="457200" y="692150"/>
            <a:ext cx="8229600" cy="5364163"/>
          </a:xfrm>
        </p:spPr>
        <p:txBody>
          <a:bodyPr/>
          <a:lstStyle/>
          <a:p>
            <a:pPr eaLnBrk="1" hangingPunct="1">
              <a:lnSpc>
                <a:spcPct val="150000"/>
              </a:lnSpc>
              <a:buNone/>
            </a:pPr>
            <a:r>
              <a:rPr lang="zh-CN" altLang="en-US" b="1" dirty="0" smtClean="0">
                <a:solidFill>
                  <a:srgbClr val="151001"/>
                </a:solidFill>
                <a:latin typeface="华文楷体" pitchFamily="2" charset="-122"/>
                <a:ea typeface="华文楷体" pitchFamily="2" charset="-122"/>
              </a:rPr>
              <a:t>　　　经形式审查合格的项目，将在上海市科技奖励办公室网站进行公示</a:t>
            </a:r>
            <a:r>
              <a:rPr lang="zh-CN" altLang="en-US" b="1" dirty="0" smtClean="0">
                <a:solidFill>
                  <a:srgbClr val="151001"/>
                </a:solidFill>
                <a:latin typeface="华文楷体" pitchFamily="2" charset="-122"/>
                <a:ea typeface="华文楷体" pitchFamily="2" charset="-122"/>
              </a:rPr>
              <a:t>，</a:t>
            </a:r>
            <a:r>
              <a:rPr lang="zh-CN" altLang="en-US" b="1" dirty="0" smtClean="0">
                <a:solidFill>
                  <a:srgbClr val="151001"/>
                </a:solidFill>
                <a:latin typeface="华文楷体" pitchFamily="2" charset="-122"/>
                <a:ea typeface="华文楷体" pitchFamily="2" charset="-122"/>
              </a:rPr>
              <a:t>公示内容包括项目名称、</a:t>
            </a:r>
            <a:r>
              <a:rPr lang="zh-CN" altLang="en-US" b="1" dirty="0" smtClean="0">
                <a:solidFill>
                  <a:srgbClr val="FF0000"/>
                </a:solidFill>
                <a:latin typeface="华文楷体" pitchFamily="2" charset="-122"/>
                <a:ea typeface="华文楷体" pitchFamily="2" charset="-122"/>
              </a:rPr>
              <a:t>项目简介</a:t>
            </a:r>
            <a:r>
              <a:rPr lang="zh-CN" altLang="en-US" b="1" dirty="0" smtClean="0">
                <a:solidFill>
                  <a:srgbClr val="151001"/>
                </a:solidFill>
                <a:latin typeface="华文楷体" pitchFamily="2" charset="-122"/>
                <a:ea typeface="华文楷体" pitchFamily="2" charset="-122"/>
              </a:rPr>
              <a:t>、</a:t>
            </a:r>
            <a:r>
              <a:rPr lang="zh-CN" altLang="en-US" b="1" dirty="0" smtClean="0">
                <a:solidFill>
                  <a:srgbClr val="FF0000"/>
                </a:solidFill>
                <a:latin typeface="华文楷体" pitchFamily="2" charset="-122"/>
                <a:ea typeface="华文楷体" pitchFamily="2" charset="-122"/>
              </a:rPr>
              <a:t>代表性论文专著目录</a:t>
            </a:r>
            <a:r>
              <a:rPr lang="zh-CN" altLang="en-US" b="1" dirty="0" smtClean="0">
                <a:solidFill>
                  <a:srgbClr val="151001"/>
                </a:solidFill>
                <a:latin typeface="华文楷体" pitchFamily="2" charset="-122"/>
                <a:ea typeface="华文楷体" pitchFamily="2" charset="-122"/>
              </a:rPr>
              <a:t>（自然科学奖）、</a:t>
            </a:r>
            <a:r>
              <a:rPr lang="zh-CN" altLang="en-US" b="1" dirty="0" smtClean="0">
                <a:solidFill>
                  <a:srgbClr val="FF0000"/>
                </a:solidFill>
                <a:latin typeface="华文楷体" pitchFamily="2" charset="-122"/>
                <a:ea typeface="华文楷体" pitchFamily="2" charset="-122"/>
              </a:rPr>
              <a:t>知识产权情况</a:t>
            </a:r>
            <a:r>
              <a:rPr lang="zh-CN" altLang="en-US" b="1" dirty="0" smtClean="0">
                <a:solidFill>
                  <a:srgbClr val="151001"/>
                </a:solidFill>
                <a:latin typeface="华文楷体" pitchFamily="2" charset="-122"/>
                <a:ea typeface="华文楷体" pitchFamily="2" charset="-122"/>
              </a:rPr>
              <a:t>（技术发明奖、科技进步奖）、</a:t>
            </a:r>
            <a:r>
              <a:rPr lang="zh-CN" altLang="en-US" b="1" dirty="0" smtClean="0">
                <a:solidFill>
                  <a:srgbClr val="FF0000"/>
                </a:solidFill>
                <a:latin typeface="华文楷体" pitchFamily="2" charset="-122"/>
                <a:ea typeface="华文楷体" pitchFamily="2" charset="-122"/>
              </a:rPr>
              <a:t>推广应用情况</a:t>
            </a:r>
            <a:r>
              <a:rPr lang="zh-CN" altLang="en-US" b="1" dirty="0" smtClean="0">
                <a:solidFill>
                  <a:srgbClr val="151001"/>
                </a:solidFill>
                <a:latin typeface="华文楷体" pitchFamily="2" charset="-122"/>
                <a:ea typeface="华文楷体" pitchFamily="2" charset="-122"/>
              </a:rPr>
              <a:t>（技术发明奖、科技进步奖）、主要完成单位和主要完成人。 </a:t>
            </a:r>
            <a:r>
              <a:rPr lang="zh-CN" altLang="en-US" dirty="0" smtClean="0">
                <a:ea typeface="宋体" charset="-122"/>
              </a:rPr>
              <a:t/>
            </a:r>
            <a:br>
              <a:rPr lang="zh-CN" altLang="en-US" dirty="0" smtClean="0">
                <a:ea typeface="宋体" charset="-122"/>
              </a:rPr>
            </a:br>
            <a:endParaRPr lang="zh-CN" altLang="en-US" dirty="0" smtClean="0">
              <a:ea typeface="宋体"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idx="1"/>
          </p:nvPr>
        </p:nvSpPr>
        <p:spPr>
          <a:xfrm>
            <a:off x="857224" y="449262"/>
            <a:ext cx="7675587" cy="5051440"/>
          </a:xfrm>
        </p:spPr>
        <p:txBody>
          <a:bodyPr/>
          <a:lstStyle/>
          <a:p>
            <a:pPr eaLnBrk="1" hangingPunct="1">
              <a:lnSpc>
                <a:spcPct val="160000"/>
              </a:lnSpc>
              <a:spcBef>
                <a:spcPct val="0"/>
              </a:spcBef>
              <a:buFont typeface="Wingdings" pitchFamily="2" charset="2"/>
              <a:buNone/>
            </a:pPr>
            <a:r>
              <a:rPr lang="en-US" altLang="zh-CN" b="1" dirty="0" smtClean="0">
                <a:solidFill>
                  <a:srgbClr val="0000FF"/>
                </a:solidFill>
                <a:latin typeface="华文楷体" pitchFamily="2" charset="-122"/>
                <a:ea typeface="华文楷体" pitchFamily="2" charset="-122"/>
              </a:rPr>
              <a:t>11</a:t>
            </a:r>
            <a:r>
              <a:rPr lang="zh-CN" altLang="en-US" b="1" dirty="0" smtClean="0">
                <a:solidFill>
                  <a:srgbClr val="0000FF"/>
                </a:solidFill>
                <a:latin typeface="华文楷体" pitchFamily="2" charset="-122"/>
                <a:ea typeface="华文楷体" pitchFamily="2" charset="-122"/>
              </a:rPr>
              <a:t>、</a:t>
            </a:r>
            <a:r>
              <a:rPr lang="zh-CN" altLang="en-US" b="1" dirty="0" smtClean="0">
                <a:solidFill>
                  <a:srgbClr val="0000FF"/>
                </a:solidFill>
                <a:latin typeface="华文楷体" pitchFamily="2" charset="-122"/>
                <a:ea typeface="华文楷体" pitchFamily="2" charset="-122"/>
              </a:rPr>
              <a:t>几种不予推荐的情况</a:t>
            </a:r>
          </a:p>
          <a:p>
            <a:pPr eaLnBrk="1" hangingPunct="1">
              <a:lnSpc>
                <a:spcPct val="135000"/>
              </a:lnSpc>
              <a:buFont typeface="Wingdings" pitchFamily="2" charset="2"/>
              <a:buNone/>
            </a:pPr>
            <a:r>
              <a:rPr lang="en-US" altLang="zh-CN" sz="2800" b="1" dirty="0" smtClean="0">
                <a:solidFill>
                  <a:srgbClr val="151001"/>
                </a:solidFill>
                <a:latin typeface="华文楷体" pitchFamily="2" charset="-122"/>
                <a:ea typeface="华文楷体" pitchFamily="2" charset="-122"/>
              </a:rPr>
              <a:t>     1</a:t>
            </a:r>
            <a:r>
              <a:rPr lang="zh-CN" altLang="en-US" sz="2800" b="1" dirty="0" smtClean="0">
                <a:solidFill>
                  <a:srgbClr val="151001"/>
                </a:solidFill>
                <a:latin typeface="华文楷体" pitchFamily="2" charset="-122"/>
                <a:ea typeface="华文楷体" pitchFamily="2" charset="-122"/>
              </a:rPr>
              <a:t>）</a:t>
            </a:r>
            <a:r>
              <a:rPr lang="zh-CN" altLang="en-US" sz="2800" b="1" dirty="0" smtClean="0">
                <a:solidFill>
                  <a:srgbClr val="151001"/>
                </a:solidFill>
                <a:latin typeface="华文楷体" pitchFamily="2" charset="-122"/>
                <a:ea typeface="华文楷体" pitchFamily="2" charset="-122"/>
              </a:rPr>
              <a:t>存在知识产权以及有完成单位、完成人等方面</a:t>
            </a:r>
            <a:r>
              <a:rPr lang="zh-CN" altLang="en-US" sz="2800" b="1" dirty="0" smtClean="0">
                <a:solidFill>
                  <a:srgbClr val="FF0000"/>
                </a:solidFill>
                <a:latin typeface="华文楷体" pitchFamily="2" charset="-122"/>
                <a:ea typeface="华文楷体" pitchFamily="2" charset="-122"/>
              </a:rPr>
              <a:t>争议</a:t>
            </a:r>
            <a:r>
              <a:rPr lang="zh-CN" altLang="en-US" sz="2800" b="1" dirty="0" smtClean="0">
                <a:solidFill>
                  <a:srgbClr val="151001"/>
                </a:solidFill>
                <a:latin typeface="华文楷体" pitchFamily="2" charset="-122"/>
                <a:ea typeface="华文楷体" pitchFamily="2" charset="-122"/>
              </a:rPr>
              <a:t>的 ，在争议未解决前不得推荐。</a:t>
            </a:r>
            <a:endParaRPr lang="en-US" altLang="zh-CN" sz="2800" b="1" dirty="0" smtClean="0">
              <a:solidFill>
                <a:srgbClr val="151001"/>
              </a:solidFill>
              <a:latin typeface="华文楷体" pitchFamily="2" charset="-122"/>
              <a:ea typeface="华文楷体" pitchFamily="2" charset="-122"/>
            </a:endParaRPr>
          </a:p>
          <a:p>
            <a:pPr eaLnBrk="1" hangingPunct="1">
              <a:lnSpc>
                <a:spcPct val="135000"/>
              </a:lnSpc>
              <a:buFont typeface="Wingdings" pitchFamily="2" charset="2"/>
              <a:buNone/>
            </a:pPr>
            <a:r>
              <a:rPr lang="en-US" altLang="zh-CN" sz="2800" b="1" dirty="0" smtClean="0">
                <a:solidFill>
                  <a:srgbClr val="151001"/>
                </a:solidFill>
                <a:latin typeface="华文楷体" pitchFamily="2" charset="-122"/>
                <a:ea typeface="华文楷体" pitchFamily="2" charset="-122"/>
              </a:rPr>
              <a:t>    2</a:t>
            </a:r>
            <a:r>
              <a:rPr lang="zh-CN" altLang="en-US" sz="2800" b="1" dirty="0" smtClean="0">
                <a:solidFill>
                  <a:srgbClr val="151001"/>
                </a:solidFill>
                <a:latin typeface="华文楷体" pitchFamily="2" charset="-122"/>
                <a:ea typeface="华文楷体" pitchFamily="2" charset="-122"/>
              </a:rPr>
              <a:t>）</a:t>
            </a:r>
            <a:r>
              <a:rPr lang="zh-CN" altLang="en-US" sz="2800" b="1" dirty="0" smtClean="0">
                <a:solidFill>
                  <a:srgbClr val="151001"/>
                </a:solidFill>
                <a:latin typeface="华文楷体" pitchFamily="2" charset="-122"/>
                <a:ea typeface="华文楷体" pitchFamily="2" charset="-122"/>
              </a:rPr>
              <a:t>法律、行政法规规定必须取得有关许可证，在</a:t>
            </a:r>
            <a:r>
              <a:rPr lang="zh-CN" altLang="en-US" sz="2800" b="1" dirty="0" smtClean="0">
                <a:solidFill>
                  <a:srgbClr val="FF0000"/>
                </a:solidFill>
                <a:latin typeface="华文楷体" pitchFamily="2" charset="-122"/>
                <a:ea typeface="华文楷体" pitchFamily="2" charset="-122"/>
              </a:rPr>
              <a:t>未取得许可证</a:t>
            </a:r>
            <a:r>
              <a:rPr lang="zh-CN" altLang="en-US" sz="2800" b="1" dirty="0" smtClean="0">
                <a:solidFill>
                  <a:srgbClr val="151001"/>
                </a:solidFill>
                <a:latin typeface="华文楷体" pitchFamily="2" charset="-122"/>
                <a:ea typeface="华文楷体" pitchFamily="2" charset="-122"/>
              </a:rPr>
              <a:t>前，不得推荐。</a:t>
            </a:r>
          </a:p>
          <a:p>
            <a:pPr eaLnBrk="1" hangingPunct="1">
              <a:lnSpc>
                <a:spcPct val="135000"/>
              </a:lnSpc>
              <a:spcBef>
                <a:spcPct val="0"/>
              </a:spcBef>
              <a:buFont typeface="Wingdings" pitchFamily="2" charset="2"/>
              <a:buNone/>
            </a:pPr>
            <a:r>
              <a:rPr lang="en-US" altLang="zh-CN" sz="2800" b="1" dirty="0" smtClean="0">
                <a:solidFill>
                  <a:srgbClr val="151001"/>
                </a:solidFill>
                <a:latin typeface="华文楷体" pitchFamily="2" charset="-122"/>
                <a:ea typeface="华文楷体" pitchFamily="2" charset="-122"/>
              </a:rPr>
              <a:t>    3</a:t>
            </a:r>
            <a:r>
              <a:rPr lang="zh-CN" altLang="en-US" sz="2800" b="1" dirty="0" smtClean="0">
                <a:solidFill>
                  <a:srgbClr val="151001"/>
                </a:solidFill>
                <a:latin typeface="华文楷体" pitchFamily="2" charset="-122"/>
                <a:ea typeface="华文楷体" pitchFamily="2" charset="-122"/>
              </a:rPr>
              <a:t>）</a:t>
            </a:r>
            <a:r>
              <a:rPr lang="zh-CN" altLang="en-US" sz="2800" b="1" dirty="0" smtClean="0">
                <a:solidFill>
                  <a:srgbClr val="151001"/>
                </a:solidFill>
                <a:latin typeface="华文楷体" pitchFamily="2" charset="-122"/>
                <a:ea typeface="华文楷体" pitchFamily="2" charset="-122"/>
              </a:rPr>
              <a:t>同一技术内容不得在同一年度</a:t>
            </a:r>
            <a:r>
              <a:rPr lang="zh-CN" altLang="en-US" sz="2800" b="1" dirty="0" smtClean="0">
                <a:solidFill>
                  <a:srgbClr val="FF0000"/>
                </a:solidFill>
                <a:latin typeface="华文楷体" pitchFamily="2" charset="-122"/>
                <a:ea typeface="华文楷体" pitchFamily="2" charset="-122"/>
              </a:rPr>
              <a:t>重复推荐</a:t>
            </a:r>
            <a:r>
              <a:rPr lang="zh-CN" altLang="en-US" sz="2800" b="1" dirty="0" smtClean="0">
                <a:solidFill>
                  <a:srgbClr val="151001"/>
                </a:solidFill>
                <a:latin typeface="华文楷体" pitchFamily="2" charset="-122"/>
                <a:ea typeface="华文楷体" pitchFamily="2" charset="-122"/>
              </a:rPr>
              <a:t>参加多个奖励类别的评审。</a:t>
            </a:r>
          </a:p>
          <a:p>
            <a:pPr eaLnBrk="1" hangingPunct="1">
              <a:lnSpc>
                <a:spcPct val="130000"/>
              </a:lnSpc>
              <a:spcBef>
                <a:spcPct val="0"/>
              </a:spcBef>
              <a:buFont typeface="Wingdings" pitchFamily="2" charset="2"/>
              <a:buNone/>
            </a:pPr>
            <a:endParaRPr lang="en-US" altLang="zh-CN" sz="2400" b="1" dirty="0" smtClean="0">
              <a:latin typeface="黑体" pitchFamily="2" charset="-122"/>
              <a:ea typeface="黑体" pitchFamily="2"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908720"/>
            <a:ext cx="8229600" cy="5147593"/>
          </a:xfrm>
        </p:spPr>
        <p:txBody>
          <a:bodyPr/>
          <a:lstStyle/>
          <a:p>
            <a:pPr>
              <a:lnSpc>
                <a:spcPct val="150000"/>
              </a:lnSpc>
              <a:buNone/>
            </a:pPr>
            <a:r>
              <a:rPr lang="zh-CN" altLang="en-US" dirty="0" smtClean="0"/>
              <a:t>　</a:t>
            </a:r>
            <a:r>
              <a:rPr lang="en-US" altLang="zh-CN" b="1" dirty="0" smtClean="0">
                <a:solidFill>
                  <a:srgbClr val="0000FF"/>
                </a:solidFill>
                <a:latin typeface="华文楷体" pitchFamily="2" charset="-122"/>
                <a:ea typeface="华文楷体" pitchFamily="2" charset="-122"/>
              </a:rPr>
              <a:t>12</a:t>
            </a:r>
            <a:r>
              <a:rPr lang="zh-CN" altLang="en-US" b="1" dirty="0" smtClean="0">
                <a:solidFill>
                  <a:srgbClr val="0000FF"/>
                </a:solidFill>
                <a:latin typeface="华文楷体" pitchFamily="2" charset="-122"/>
                <a:ea typeface="华文楷体" pitchFamily="2" charset="-122"/>
              </a:rPr>
              <a:t>、</a:t>
            </a:r>
            <a:r>
              <a:rPr lang="zh-CN" altLang="en-US" b="1" dirty="0" smtClean="0">
                <a:solidFill>
                  <a:srgbClr val="0000FF"/>
                </a:solidFill>
                <a:latin typeface="华文楷体" pitchFamily="2" charset="-122"/>
                <a:ea typeface="华文楷体" pitchFamily="2" charset="-122"/>
              </a:rPr>
              <a:t>推荐材料申报</a:t>
            </a:r>
            <a:endParaRPr lang="en-US" altLang="zh-CN" b="1" dirty="0" smtClean="0">
              <a:solidFill>
                <a:srgbClr val="0000FF"/>
              </a:solidFill>
              <a:latin typeface="华文楷体" pitchFamily="2" charset="-122"/>
              <a:ea typeface="华文楷体" pitchFamily="2" charset="-122"/>
            </a:endParaRPr>
          </a:p>
          <a:p>
            <a:pPr>
              <a:lnSpc>
                <a:spcPct val="150000"/>
              </a:lnSpc>
              <a:buNone/>
            </a:pPr>
            <a:r>
              <a:rPr lang="zh-CN" altLang="en-US" b="1" dirty="0" smtClean="0">
                <a:solidFill>
                  <a:srgbClr val="0000FF"/>
                </a:solidFill>
                <a:latin typeface="华文楷体" pitchFamily="2" charset="-122"/>
                <a:ea typeface="华文楷体" pitchFamily="2" charset="-122"/>
              </a:rPr>
              <a:t>　　　</a:t>
            </a:r>
            <a:r>
              <a:rPr lang="en-US" altLang="zh-CN" b="1" dirty="0" smtClean="0">
                <a:solidFill>
                  <a:srgbClr val="151001"/>
                </a:solidFill>
                <a:latin typeface="华文楷体" pitchFamily="2" charset="-122"/>
                <a:ea typeface="华文楷体" pitchFamily="2" charset="-122"/>
              </a:rPr>
              <a:t>2015</a:t>
            </a:r>
            <a:r>
              <a:rPr lang="zh-CN" altLang="en-US" b="1" dirty="0" smtClean="0">
                <a:solidFill>
                  <a:srgbClr val="151001"/>
                </a:solidFill>
                <a:latin typeface="华文楷体" pitchFamily="2" charset="-122"/>
                <a:ea typeface="华文楷体" pitchFamily="2" charset="-122"/>
              </a:rPr>
              <a:t>年</a:t>
            </a:r>
            <a:r>
              <a:rPr lang="zh-CN" altLang="en-US" b="1" dirty="0" smtClean="0">
                <a:solidFill>
                  <a:srgbClr val="151001"/>
                </a:solidFill>
                <a:latin typeface="华文楷体" pitchFamily="2" charset="-122"/>
                <a:ea typeface="华文楷体" pitchFamily="2" charset="-122"/>
              </a:rPr>
              <a:t>上海市科学技术奖，请于</a:t>
            </a:r>
            <a:r>
              <a:rPr lang="en-US" altLang="zh-CN" b="1" dirty="0" smtClean="0">
                <a:solidFill>
                  <a:srgbClr val="151001"/>
                </a:solidFill>
                <a:latin typeface="华文楷体" pitchFamily="2" charset="-122"/>
                <a:ea typeface="华文楷体" pitchFamily="2" charset="-122"/>
              </a:rPr>
              <a:t>2015</a:t>
            </a:r>
            <a:r>
              <a:rPr lang="zh-CN" altLang="en-US" b="1" dirty="0" smtClean="0">
                <a:solidFill>
                  <a:srgbClr val="151001"/>
                </a:solidFill>
                <a:latin typeface="华文楷体" pitchFamily="2" charset="-122"/>
                <a:ea typeface="华文楷体" pitchFamily="2" charset="-122"/>
              </a:rPr>
              <a:t>年</a:t>
            </a:r>
            <a:r>
              <a:rPr lang="en-US" altLang="zh-CN" b="1" dirty="0" smtClean="0">
                <a:solidFill>
                  <a:srgbClr val="151001"/>
                </a:solidFill>
                <a:latin typeface="华文楷体" pitchFamily="2" charset="-122"/>
                <a:ea typeface="华文楷体" pitchFamily="2" charset="-122"/>
              </a:rPr>
              <a:t>4</a:t>
            </a:r>
            <a:r>
              <a:rPr lang="zh-CN" altLang="en-US" b="1" dirty="0" smtClean="0">
                <a:solidFill>
                  <a:srgbClr val="151001"/>
                </a:solidFill>
                <a:latin typeface="华文楷体" pitchFamily="2" charset="-122"/>
                <a:ea typeface="华文楷体" pitchFamily="2" charset="-122"/>
              </a:rPr>
              <a:t>月</a:t>
            </a:r>
            <a:r>
              <a:rPr lang="en-US" altLang="zh-CN" b="1" dirty="0" smtClean="0">
                <a:solidFill>
                  <a:srgbClr val="151001"/>
                </a:solidFill>
                <a:latin typeface="华文楷体" pitchFamily="2" charset="-122"/>
                <a:ea typeface="华文楷体" pitchFamily="2" charset="-122"/>
              </a:rPr>
              <a:t>10</a:t>
            </a:r>
            <a:r>
              <a:rPr lang="zh-CN" altLang="en-US" b="1" dirty="0" smtClean="0">
                <a:solidFill>
                  <a:srgbClr val="151001"/>
                </a:solidFill>
                <a:latin typeface="华文楷体" pitchFamily="2" charset="-122"/>
                <a:ea typeface="华文楷体" pitchFamily="2" charset="-122"/>
              </a:rPr>
              <a:t>日</a:t>
            </a:r>
            <a:r>
              <a:rPr lang="zh-CN" altLang="en-US" b="1" dirty="0" smtClean="0">
                <a:solidFill>
                  <a:srgbClr val="151001"/>
                </a:solidFill>
                <a:latin typeface="华文楷体" pitchFamily="2" charset="-122"/>
                <a:ea typeface="华文楷体" pitchFamily="2" charset="-122"/>
              </a:rPr>
              <a:t>起</a:t>
            </a:r>
            <a:r>
              <a:rPr lang="zh-CN" altLang="en-US" b="1" dirty="0" smtClean="0">
                <a:solidFill>
                  <a:srgbClr val="151001"/>
                </a:solidFill>
                <a:latin typeface="华文楷体" pitchFamily="2" charset="-122"/>
                <a:ea typeface="华文楷体" pitchFamily="2" charset="-122"/>
              </a:rPr>
              <a:t>登录</a:t>
            </a:r>
            <a:r>
              <a:rPr lang="en-US" dirty="0" smtClean="0">
                <a:hlinkClick r:id="rId2"/>
              </a:rPr>
              <a:t>www.jlb.sh.cn/xmsb</a:t>
            </a:r>
            <a:r>
              <a:rPr lang="zh-CN" altLang="en-US" b="1" dirty="0" smtClean="0">
                <a:solidFill>
                  <a:srgbClr val="151001"/>
                </a:solidFill>
                <a:latin typeface="华文楷体" pitchFamily="2" charset="-122"/>
                <a:ea typeface="华文楷体" pitchFamily="2" charset="-122"/>
              </a:rPr>
              <a:t>进行</a:t>
            </a:r>
            <a:r>
              <a:rPr lang="zh-CN" altLang="en-US" b="1" dirty="0" smtClean="0">
                <a:solidFill>
                  <a:srgbClr val="151001"/>
                </a:solidFill>
                <a:latin typeface="华文楷体" pitchFamily="2" charset="-122"/>
                <a:ea typeface="华文楷体" pitchFamily="2" charset="-122"/>
              </a:rPr>
              <a:t>申报。</a:t>
            </a:r>
          </a:p>
          <a:p>
            <a:endParaRPr lang="zh-CN"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9750" y="333375"/>
            <a:ext cx="8229600" cy="5832475"/>
          </a:xfrm>
        </p:spPr>
        <p:txBody>
          <a:bodyPr>
            <a:normAutofit fontScale="55000" lnSpcReduction="20000"/>
          </a:bodyPr>
          <a:lstStyle/>
          <a:p>
            <a:pPr eaLnBrk="1" hangingPunct="1">
              <a:lnSpc>
                <a:spcPts val="4200"/>
              </a:lnSpc>
              <a:buNone/>
              <a:defRPr/>
            </a:pPr>
            <a:r>
              <a:rPr lang="zh-CN" altLang="en-US" sz="5800" b="1" dirty="0" smtClean="0">
                <a:solidFill>
                  <a:srgbClr val="0000FF"/>
                </a:solidFill>
                <a:latin typeface="华文楷体" pitchFamily="2" charset="-122"/>
                <a:ea typeface="华文楷体" pitchFamily="2" charset="-122"/>
              </a:rPr>
              <a:t>　</a:t>
            </a:r>
            <a:r>
              <a:rPr lang="en-US" altLang="zh-CN" sz="5800" b="1" dirty="0" smtClean="0">
                <a:solidFill>
                  <a:srgbClr val="0000FF"/>
                </a:solidFill>
                <a:latin typeface="华文楷体" pitchFamily="2" charset="-122"/>
                <a:ea typeface="华文楷体" pitchFamily="2" charset="-122"/>
              </a:rPr>
              <a:t>13</a:t>
            </a:r>
            <a:r>
              <a:rPr lang="zh-CN" altLang="en-US" sz="5800" b="1" dirty="0" smtClean="0">
                <a:solidFill>
                  <a:srgbClr val="0000FF"/>
                </a:solidFill>
                <a:latin typeface="华文楷体" pitchFamily="2" charset="-122"/>
                <a:ea typeface="华文楷体" pitchFamily="2" charset="-122"/>
              </a:rPr>
              <a:t>、</a:t>
            </a:r>
            <a:r>
              <a:rPr lang="zh-CN" altLang="en-US" sz="5800" b="1" dirty="0" smtClean="0">
                <a:solidFill>
                  <a:srgbClr val="0000FF"/>
                </a:solidFill>
                <a:latin typeface="华文楷体" pitchFamily="2" charset="-122"/>
                <a:ea typeface="华文楷体" pitchFamily="2" charset="-122"/>
              </a:rPr>
              <a:t>材料报送</a:t>
            </a:r>
            <a:endParaRPr lang="en-US" altLang="zh-CN" sz="5800" b="1" dirty="0" smtClean="0">
              <a:solidFill>
                <a:srgbClr val="0000FF"/>
              </a:solidFill>
              <a:latin typeface="华文楷体" pitchFamily="2" charset="-122"/>
              <a:ea typeface="华文楷体" pitchFamily="2" charset="-122"/>
            </a:endParaRPr>
          </a:p>
          <a:p>
            <a:pPr eaLnBrk="1" hangingPunct="1">
              <a:lnSpc>
                <a:spcPct val="170000"/>
              </a:lnSpc>
              <a:buFont typeface="Wingdings" pitchFamily="2" charset="2"/>
              <a:buNone/>
              <a:defRPr/>
            </a:pPr>
            <a:r>
              <a:rPr lang="zh-CN" altLang="en-US" sz="4500" b="1" dirty="0" smtClean="0">
                <a:solidFill>
                  <a:srgbClr val="151001"/>
                </a:solidFill>
                <a:latin typeface="华文楷体" pitchFamily="2" charset="-122"/>
                <a:ea typeface="华文楷体" pitchFamily="2" charset="-122"/>
              </a:rPr>
              <a:t>           </a:t>
            </a:r>
            <a:r>
              <a:rPr lang="zh-CN" altLang="en-US" sz="4900" b="1" dirty="0" smtClean="0">
                <a:solidFill>
                  <a:srgbClr val="151001"/>
                </a:solidFill>
                <a:latin typeface="华文楷体" pitchFamily="2" charset="-122"/>
                <a:ea typeface="华文楷体" pitchFamily="2" charset="-122"/>
              </a:rPr>
              <a:t>书面推荐材料</a:t>
            </a:r>
            <a:r>
              <a:rPr lang="en-US" altLang="zh-CN" sz="4900" b="1" dirty="0" smtClean="0">
                <a:solidFill>
                  <a:srgbClr val="151001"/>
                </a:solidFill>
                <a:latin typeface="华文楷体" pitchFamily="2" charset="-122"/>
                <a:ea typeface="华文楷体" pitchFamily="2" charset="-122"/>
              </a:rPr>
              <a:t>1</a:t>
            </a:r>
            <a:r>
              <a:rPr lang="zh-CN" altLang="en-US" sz="4900" b="1" dirty="0" smtClean="0">
                <a:solidFill>
                  <a:srgbClr val="151001"/>
                </a:solidFill>
                <a:latin typeface="华文楷体" pitchFamily="2" charset="-122"/>
                <a:ea typeface="华文楷体" pitchFamily="2" charset="-122"/>
              </a:rPr>
              <a:t>套（推荐书和附件材料的合订本，应为原件，存档用；   </a:t>
            </a:r>
            <a:endParaRPr lang="en-US" altLang="zh-CN" sz="4900" b="1" dirty="0" smtClean="0">
              <a:solidFill>
                <a:srgbClr val="151001"/>
              </a:solidFill>
              <a:latin typeface="华文楷体" pitchFamily="2" charset="-122"/>
              <a:ea typeface="华文楷体" pitchFamily="2" charset="-122"/>
            </a:endParaRPr>
          </a:p>
          <a:p>
            <a:pPr eaLnBrk="1" hangingPunct="1">
              <a:lnSpc>
                <a:spcPct val="170000"/>
              </a:lnSpc>
              <a:buFont typeface="Wingdings" pitchFamily="2" charset="2"/>
              <a:buNone/>
              <a:defRPr/>
            </a:pPr>
            <a:r>
              <a:rPr lang="en-US" altLang="zh-CN" sz="4900" b="1" dirty="0" smtClean="0">
                <a:solidFill>
                  <a:srgbClr val="151001"/>
                </a:solidFill>
                <a:latin typeface="华文楷体" pitchFamily="2" charset="-122"/>
                <a:ea typeface="华文楷体" pitchFamily="2" charset="-122"/>
              </a:rPr>
              <a:t>         </a:t>
            </a:r>
            <a:r>
              <a:rPr lang="zh-CN" altLang="en-US" sz="4900" b="1" dirty="0" smtClean="0">
                <a:solidFill>
                  <a:srgbClr val="151001"/>
                </a:solidFill>
                <a:latin typeface="华文楷体" pitchFamily="2" charset="-122"/>
                <a:ea typeface="华文楷体" pitchFamily="2" charset="-122"/>
              </a:rPr>
              <a:t>推荐书主件及附件电子文档</a:t>
            </a:r>
            <a:r>
              <a:rPr lang="en-US" altLang="zh-CN" sz="4900" b="1" dirty="0" smtClean="0">
                <a:solidFill>
                  <a:srgbClr val="151001"/>
                </a:solidFill>
                <a:latin typeface="华文楷体" pitchFamily="2" charset="-122"/>
                <a:ea typeface="华文楷体" pitchFamily="2" charset="-122"/>
              </a:rPr>
              <a:t>1</a:t>
            </a:r>
            <a:r>
              <a:rPr lang="zh-CN" altLang="en-US" sz="4900" b="1" dirty="0" smtClean="0">
                <a:solidFill>
                  <a:srgbClr val="151001"/>
                </a:solidFill>
                <a:latin typeface="华文楷体" pitchFamily="2" charset="-122"/>
                <a:ea typeface="华文楷体" pitchFamily="2" charset="-122"/>
              </a:rPr>
              <a:t>套，通过网上提交。</a:t>
            </a:r>
            <a:endParaRPr lang="en-US" altLang="zh-CN" sz="4900" b="1" dirty="0" smtClean="0">
              <a:solidFill>
                <a:srgbClr val="151001"/>
              </a:solidFill>
              <a:latin typeface="华文楷体" pitchFamily="2" charset="-122"/>
              <a:ea typeface="华文楷体" pitchFamily="2" charset="-122"/>
            </a:endParaRPr>
          </a:p>
          <a:p>
            <a:pPr eaLnBrk="1" hangingPunct="1">
              <a:lnSpc>
                <a:spcPct val="170000"/>
              </a:lnSpc>
              <a:buFont typeface="Wingdings" pitchFamily="2" charset="2"/>
              <a:buNone/>
              <a:defRPr/>
            </a:pPr>
            <a:r>
              <a:rPr lang="en-US" altLang="zh-CN" sz="4900" b="1" dirty="0" smtClean="0">
                <a:solidFill>
                  <a:srgbClr val="151001"/>
                </a:solidFill>
                <a:latin typeface="华文楷体" pitchFamily="2" charset="-122"/>
                <a:ea typeface="华文楷体" pitchFamily="2" charset="-122"/>
              </a:rPr>
              <a:t>         </a:t>
            </a:r>
            <a:r>
              <a:rPr lang="zh-CN" altLang="en-US" sz="4900" b="1" dirty="0" smtClean="0">
                <a:solidFill>
                  <a:srgbClr val="151001"/>
                </a:solidFill>
                <a:latin typeface="华文楷体" pitchFamily="2" charset="-122"/>
                <a:ea typeface="华文楷体" pitchFamily="2" charset="-122"/>
              </a:rPr>
              <a:t>电子附件指每个项目从书面附件中精选出的有代表性、典型性不超过</a:t>
            </a:r>
            <a:r>
              <a:rPr lang="en-US" altLang="zh-CN" sz="4900" b="1" dirty="0" smtClean="0">
                <a:solidFill>
                  <a:srgbClr val="151001"/>
                </a:solidFill>
                <a:latin typeface="华文楷体" pitchFamily="2" charset="-122"/>
                <a:ea typeface="华文楷体" pitchFamily="2" charset="-122"/>
              </a:rPr>
              <a:t>40</a:t>
            </a:r>
            <a:r>
              <a:rPr lang="zh-CN" altLang="en-US" sz="4900" b="1" dirty="0" smtClean="0">
                <a:solidFill>
                  <a:srgbClr val="151001"/>
                </a:solidFill>
                <a:latin typeface="华文楷体" pitchFamily="2" charset="-122"/>
                <a:ea typeface="华文楷体" pitchFamily="2" charset="-122"/>
              </a:rPr>
              <a:t>页的内容，自行扫描后以</a:t>
            </a:r>
            <a:r>
              <a:rPr lang="en-US" altLang="zh-CN" sz="4900" b="1" dirty="0" smtClean="0">
                <a:solidFill>
                  <a:srgbClr val="151001"/>
                </a:solidFill>
                <a:latin typeface="华文楷体" pitchFamily="2" charset="-122"/>
                <a:ea typeface="华文楷体" pitchFamily="2" charset="-122"/>
              </a:rPr>
              <a:t>jpg</a:t>
            </a:r>
            <a:r>
              <a:rPr lang="zh-CN" altLang="en-US" sz="4900" b="1" dirty="0" smtClean="0">
                <a:solidFill>
                  <a:srgbClr val="151001"/>
                </a:solidFill>
                <a:latin typeface="华文楷体" pitchFamily="2" charset="-122"/>
                <a:ea typeface="华文楷体" pitchFamily="2" charset="-122"/>
              </a:rPr>
              <a:t>格式文件按序号在网上提交。自然科学奖提交的代表性论文和引文，每篇论文或引文用一个</a:t>
            </a:r>
            <a:r>
              <a:rPr lang="en-US" altLang="zh-CN" sz="4900" b="1" dirty="0" smtClean="0">
                <a:solidFill>
                  <a:srgbClr val="151001"/>
                </a:solidFill>
                <a:latin typeface="华文楷体" pitchFamily="2" charset="-122"/>
                <a:ea typeface="华文楷体" pitchFamily="2" charset="-122"/>
              </a:rPr>
              <a:t>PDF</a:t>
            </a:r>
            <a:r>
              <a:rPr lang="zh-CN" altLang="en-US" sz="4900" b="1" dirty="0" smtClean="0">
                <a:solidFill>
                  <a:srgbClr val="151001"/>
                </a:solidFill>
                <a:latin typeface="华文楷体" pitchFamily="2" charset="-122"/>
                <a:ea typeface="华文楷体" pitchFamily="2" charset="-122"/>
              </a:rPr>
              <a:t>文件。</a:t>
            </a:r>
            <a:endParaRPr lang="zh-CN" altLang="en-US" sz="4900" b="1" dirty="0" smtClean="0">
              <a:ea typeface="宋体"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500042"/>
            <a:ext cx="7901014" cy="6072230"/>
          </a:xfrm>
        </p:spPr>
        <p:txBody>
          <a:bodyPr>
            <a:normAutofit fontScale="55000" lnSpcReduction="20000"/>
          </a:bodyPr>
          <a:lstStyle/>
          <a:p>
            <a:pPr eaLnBrk="1" hangingPunct="1">
              <a:lnSpc>
                <a:spcPct val="150000"/>
              </a:lnSpc>
              <a:buNone/>
              <a:defRPr/>
            </a:pPr>
            <a:r>
              <a:rPr lang="zh-CN" altLang="en-US" sz="3500" b="1" dirty="0" smtClean="0">
                <a:solidFill>
                  <a:srgbClr val="0000FF"/>
                </a:solidFill>
                <a:latin typeface="华文楷体" pitchFamily="2" charset="-122"/>
                <a:ea typeface="华文楷体" pitchFamily="2" charset="-122"/>
              </a:rPr>
              <a:t>　</a:t>
            </a:r>
            <a:r>
              <a:rPr lang="en-US" altLang="zh-CN" sz="4400" b="1" dirty="0" smtClean="0">
                <a:solidFill>
                  <a:srgbClr val="0000FF"/>
                </a:solidFill>
                <a:latin typeface="华文楷体" pitchFamily="2" charset="-122"/>
                <a:ea typeface="华文楷体" pitchFamily="2" charset="-122"/>
              </a:rPr>
              <a:t>14</a:t>
            </a:r>
            <a:r>
              <a:rPr lang="zh-CN" altLang="en-US" sz="4400" b="1" dirty="0" smtClean="0">
                <a:solidFill>
                  <a:srgbClr val="0000FF"/>
                </a:solidFill>
                <a:latin typeface="华文楷体" pitchFamily="2" charset="-122"/>
                <a:ea typeface="华文楷体" pitchFamily="2" charset="-122"/>
              </a:rPr>
              <a:t>、</a:t>
            </a:r>
            <a:r>
              <a:rPr lang="zh-CN" altLang="en-US" sz="4400" b="1" dirty="0" smtClean="0">
                <a:solidFill>
                  <a:srgbClr val="0000FF"/>
                </a:solidFill>
                <a:latin typeface="华文楷体" pitchFamily="2" charset="-122"/>
                <a:ea typeface="华文楷体" pitchFamily="2" charset="-122"/>
              </a:rPr>
              <a:t>截止时间：</a:t>
            </a:r>
            <a:endParaRPr lang="en-US" altLang="zh-CN" sz="4400" b="1" dirty="0" smtClean="0">
              <a:solidFill>
                <a:srgbClr val="0000FF"/>
              </a:solidFill>
              <a:latin typeface="华文楷体" pitchFamily="2" charset="-122"/>
              <a:ea typeface="华文楷体" pitchFamily="2" charset="-122"/>
            </a:endParaRPr>
          </a:p>
          <a:p>
            <a:pPr>
              <a:lnSpc>
                <a:spcPct val="170000"/>
              </a:lnSpc>
              <a:buNone/>
            </a:pPr>
            <a:r>
              <a:rPr lang="en-US" altLang="zh-CN" b="1" dirty="0" smtClean="0">
                <a:solidFill>
                  <a:srgbClr val="151001"/>
                </a:solidFill>
                <a:latin typeface="华文楷体" pitchFamily="2" charset="-122"/>
                <a:ea typeface="华文楷体" pitchFamily="2" charset="-122"/>
              </a:rPr>
              <a:t>             </a:t>
            </a:r>
            <a:r>
              <a:rPr lang="zh-CN" altLang="en-US" sz="4400" b="1" dirty="0" smtClean="0">
                <a:solidFill>
                  <a:srgbClr val="151001"/>
                </a:solidFill>
                <a:latin typeface="华文楷体" pitchFamily="2" charset="-122"/>
                <a:ea typeface="华文楷体" pitchFamily="2" charset="-122"/>
              </a:rPr>
              <a:t>书面</a:t>
            </a:r>
            <a:r>
              <a:rPr lang="zh-CN" altLang="en-US" sz="4400" b="1" dirty="0" smtClean="0">
                <a:solidFill>
                  <a:srgbClr val="151001"/>
                </a:solidFill>
                <a:latin typeface="华文楷体" pitchFamily="2" charset="-122"/>
                <a:ea typeface="华文楷体" pitchFamily="2" charset="-122"/>
              </a:rPr>
              <a:t>推荐材料受理：</a:t>
            </a:r>
            <a:r>
              <a:rPr lang="en-US" altLang="zh-CN" sz="4400" b="1" dirty="0" smtClean="0">
                <a:solidFill>
                  <a:srgbClr val="151001"/>
                </a:solidFill>
                <a:latin typeface="华文楷体" pitchFamily="2" charset="-122"/>
                <a:ea typeface="华文楷体" pitchFamily="2" charset="-122"/>
              </a:rPr>
              <a:t>2015</a:t>
            </a:r>
            <a:r>
              <a:rPr lang="zh-CN" altLang="en-US" sz="4400" b="1" dirty="0" smtClean="0">
                <a:solidFill>
                  <a:srgbClr val="151001"/>
                </a:solidFill>
                <a:latin typeface="华文楷体" pitchFamily="2" charset="-122"/>
                <a:ea typeface="华文楷体" pitchFamily="2" charset="-122"/>
              </a:rPr>
              <a:t>年</a:t>
            </a:r>
            <a:r>
              <a:rPr lang="en-US" altLang="zh-CN" sz="4400" b="1" dirty="0" smtClean="0">
                <a:solidFill>
                  <a:srgbClr val="151001"/>
                </a:solidFill>
                <a:latin typeface="华文楷体" pitchFamily="2" charset="-122"/>
                <a:ea typeface="华文楷体" pitchFamily="2" charset="-122"/>
              </a:rPr>
              <a:t>5</a:t>
            </a:r>
            <a:r>
              <a:rPr lang="zh-CN" altLang="en-US" sz="4400" b="1" dirty="0" smtClean="0">
                <a:solidFill>
                  <a:srgbClr val="151001"/>
                </a:solidFill>
                <a:latin typeface="华文楷体" pitchFamily="2" charset="-122"/>
                <a:ea typeface="华文楷体" pitchFamily="2" charset="-122"/>
              </a:rPr>
              <a:t>月</a:t>
            </a:r>
            <a:r>
              <a:rPr lang="en-US" altLang="zh-CN" sz="4400" b="1" dirty="0" smtClean="0">
                <a:solidFill>
                  <a:srgbClr val="151001"/>
                </a:solidFill>
                <a:latin typeface="华文楷体" pitchFamily="2" charset="-122"/>
                <a:ea typeface="华文楷体" pitchFamily="2" charset="-122"/>
              </a:rPr>
              <a:t>14</a:t>
            </a:r>
            <a:r>
              <a:rPr lang="zh-CN" altLang="en-US" sz="4400" b="1" dirty="0" smtClean="0">
                <a:solidFill>
                  <a:srgbClr val="151001"/>
                </a:solidFill>
                <a:latin typeface="华文楷体" pitchFamily="2" charset="-122"/>
                <a:ea typeface="华文楷体" pitchFamily="2" charset="-122"/>
              </a:rPr>
              <a:t>日</a:t>
            </a:r>
            <a:r>
              <a:rPr lang="en-US" altLang="zh-CN" sz="4400" b="1" dirty="0" smtClean="0">
                <a:solidFill>
                  <a:srgbClr val="151001"/>
                </a:solidFill>
                <a:latin typeface="华文楷体" pitchFamily="2" charset="-122"/>
                <a:ea typeface="华文楷体" pitchFamily="2" charset="-122"/>
              </a:rPr>
              <a:t>-5</a:t>
            </a:r>
            <a:r>
              <a:rPr lang="zh-CN" altLang="en-US" sz="4400" b="1" dirty="0" smtClean="0">
                <a:solidFill>
                  <a:srgbClr val="151001"/>
                </a:solidFill>
                <a:latin typeface="华文楷体" pitchFamily="2" charset="-122"/>
                <a:ea typeface="华文楷体" pitchFamily="2" charset="-122"/>
              </a:rPr>
              <a:t>月</a:t>
            </a:r>
            <a:r>
              <a:rPr lang="en-US" altLang="zh-CN" sz="4400" b="1" dirty="0" smtClean="0">
                <a:solidFill>
                  <a:srgbClr val="151001"/>
                </a:solidFill>
                <a:latin typeface="华文楷体" pitchFamily="2" charset="-122"/>
                <a:ea typeface="华文楷体" pitchFamily="2" charset="-122"/>
              </a:rPr>
              <a:t>15</a:t>
            </a:r>
            <a:r>
              <a:rPr lang="zh-CN" altLang="en-US" sz="4400" b="1" dirty="0" smtClean="0">
                <a:solidFill>
                  <a:srgbClr val="151001"/>
                </a:solidFill>
                <a:latin typeface="华文楷体" pitchFamily="2" charset="-122"/>
                <a:ea typeface="华文楷体" pitchFamily="2" charset="-122"/>
              </a:rPr>
              <a:t>日</a:t>
            </a:r>
            <a:r>
              <a:rPr lang="zh-CN" altLang="en-US" sz="4400" b="1" dirty="0" smtClean="0">
                <a:solidFill>
                  <a:srgbClr val="151001"/>
                </a:solidFill>
                <a:latin typeface="华文楷体" pitchFamily="2" charset="-122"/>
                <a:ea typeface="华文楷体" pitchFamily="2" charset="-122"/>
              </a:rPr>
              <a:t>。</a:t>
            </a:r>
            <a:br>
              <a:rPr lang="zh-CN" altLang="en-US" sz="4400" b="1" dirty="0" smtClean="0">
                <a:solidFill>
                  <a:srgbClr val="151001"/>
                </a:solidFill>
                <a:latin typeface="华文楷体" pitchFamily="2" charset="-122"/>
                <a:ea typeface="华文楷体" pitchFamily="2" charset="-122"/>
              </a:rPr>
            </a:br>
            <a:r>
              <a:rPr lang="zh-CN" altLang="en-US" sz="4400" b="1" dirty="0" smtClean="0">
                <a:solidFill>
                  <a:srgbClr val="151001"/>
                </a:solidFill>
                <a:latin typeface="华文楷体" pitchFamily="2" charset="-122"/>
                <a:ea typeface="华文楷体" pitchFamily="2" charset="-122"/>
              </a:rPr>
              <a:t>　  网络推荐截止时间：</a:t>
            </a:r>
            <a:br>
              <a:rPr lang="zh-CN" altLang="en-US" sz="4400" b="1" dirty="0" smtClean="0">
                <a:solidFill>
                  <a:srgbClr val="151001"/>
                </a:solidFill>
                <a:latin typeface="华文楷体" pitchFamily="2" charset="-122"/>
                <a:ea typeface="华文楷体" pitchFamily="2" charset="-122"/>
              </a:rPr>
            </a:br>
            <a:r>
              <a:rPr lang="zh-CN" altLang="en-US" sz="4400" b="1" dirty="0" smtClean="0">
                <a:solidFill>
                  <a:srgbClr val="151001"/>
                </a:solidFill>
                <a:latin typeface="华文楷体" pitchFamily="2" charset="-122"/>
                <a:ea typeface="华文楷体" pitchFamily="2" charset="-122"/>
              </a:rPr>
              <a:t>　</a:t>
            </a:r>
            <a:r>
              <a:rPr lang="zh-CN" altLang="en-US" sz="4400" dirty="0" smtClean="0"/>
              <a:t> </a:t>
            </a:r>
            <a:r>
              <a:rPr lang="zh-CN" altLang="en-US" sz="4400" b="1" dirty="0" smtClean="0">
                <a:solidFill>
                  <a:srgbClr val="151001"/>
                </a:solidFill>
                <a:latin typeface="华文楷体" pitchFamily="2" charset="-122"/>
                <a:ea typeface="华文楷体" pitchFamily="2" charset="-122"/>
              </a:rPr>
              <a:t>（</a:t>
            </a:r>
            <a:r>
              <a:rPr lang="en-US" altLang="zh-CN" sz="4400" b="1" dirty="0" smtClean="0">
                <a:solidFill>
                  <a:srgbClr val="151001"/>
                </a:solidFill>
                <a:latin typeface="华文楷体" pitchFamily="2" charset="-122"/>
                <a:ea typeface="华文楷体" pitchFamily="2" charset="-122"/>
              </a:rPr>
              <a:t>1</a:t>
            </a:r>
            <a:r>
              <a:rPr lang="zh-CN" altLang="en-US" sz="4400" b="1" dirty="0" smtClean="0">
                <a:solidFill>
                  <a:srgbClr val="151001"/>
                </a:solidFill>
                <a:latin typeface="华文楷体" pitchFamily="2" charset="-122"/>
                <a:ea typeface="华文楷体" pitchFamily="2" charset="-122"/>
              </a:rPr>
              <a:t>）各区县、中科院上海分院、上海</a:t>
            </a:r>
            <a:r>
              <a:rPr lang="zh-CN" altLang="en-US" sz="4400" b="1" dirty="0" smtClean="0">
                <a:solidFill>
                  <a:srgbClr val="151001"/>
                </a:solidFill>
                <a:latin typeface="华文楷体" pitchFamily="2" charset="-122"/>
                <a:ea typeface="华文楷体" pitchFamily="2" charset="-122"/>
              </a:rPr>
              <a:t>科学院</a:t>
            </a:r>
            <a:r>
              <a:rPr lang="zh-CN" altLang="en-US" sz="4400" b="1" dirty="0" smtClean="0">
                <a:solidFill>
                  <a:srgbClr val="151001"/>
                </a:solidFill>
                <a:latin typeface="华文楷体" pitchFamily="2" charset="-122"/>
                <a:ea typeface="华文楷体" pitchFamily="2" charset="-122"/>
              </a:rPr>
              <a:t>，</a:t>
            </a:r>
            <a:r>
              <a:rPr lang="zh-CN" altLang="en-US" sz="4400" b="1" dirty="0" smtClean="0">
                <a:solidFill>
                  <a:srgbClr val="151001"/>
                </a:solidFill>
                <a:latin typeface="华文楷体" pitchFamily="2" charset="-122"/>
                <a:ea typeface="华文楷体" pitchFamily="2" charset="-122"/>
              </a:rPr>
              <a:t>网络推荐截止日期为</a:t>
            </a:r>
            <a:r>
              <a:rPr lang="en-US" altLang="zh-CN" sz="4400" b="1" dirty="0" smtClean="0">
                <a:solidFill>
                  <a:srgbClr val="151001"/>
                </a:solidFill>
                <a:latin typeface="华文楷体" pitchFamily="2" charset="-122"/>
                <a:ea typeface="华文楷体" pitchFamily="2" charset="-122"/>
              </a:rPr>
              <a:t>5</a:t>
            </a:r>
            <a:r>
              <a:rPr lang="zh-CN" altLang="en-US" sz="4400" b="1" dirty="0" smtClean="0">
                <a:solidFill>
                  <a:srgbClr val="151001"/>
                </a:solidFill>
                <a:latin typeface="华文楷体" pitchFamily="2" charset="-122"/>
                <a:ea typeface="华文楷体" pitchFamily="2" charset="-122"/>
              </a:rPr>
              <a:t>月</a:t>
            </a:r>
            <a:r>
              <a:rPr lang="en-US" altLang="zh-CN" sz="4400" b="1" dirty="0" smtClean="0">
                <a:solidFill>
                  <a:srgbClr val="151001"/>
                </a:solidFill>
                <a:latin typeface="华文楷体" pitchFamily="2" charset="-122"/>
                <a:ea typeface="华文楷体" pitchFamily="2" charset="-122"/>
              </a:rPr>
              <a:t>12</a:t>
            </a:r>
            <a:r>
              <a:rPr lang="zh-CN" altLang="en-US" sz="4400" b="1" dirty="0" smtClean="0">
                <a:solidFill>
                  <a:srgbClr val="151001"/>
                </a:solidFill>
                <a:latin typeface="华文楷体" pitchFamily="2" charset="-122"/>
                <a:ea typeface="华文楷体" pitchFamily="2" charset="-122"/>
              </a:rPr>
              <a:t>日。</a:t>
            </a:r>
          </a:p>
          <a:p>
            <a:pPr>
              <a:lnSpc>
                <a:spcPct val="170000"/>
              </a:lnSpc>
              <a:buNone/>
            </a:pPr>
            <a:r>
              <a:rPr lang="zh-CN" altLang="en-US" sz="4400" b="1" dirty="0" smtClean="0">
                <a:solidFill>
                  <a:srgbClr val="151001"/>
                </a:solidFill>
                <a:latin typeface="华文楷体" pitchFamily="2" charset="-122"/>
                <a:ea typeface="华文楷体" pitchFamily="2" charset="-122"/>
              </a:rPr>
              <a:t>         （</a:t>
            </a:r>
            <a:r>
              <a:rPr lang="en-US" altLang="zh-CN" sz="4400" b="1" dirty="0" smtClean="0">
                <a:solidFill>
                  <a:srgbClr val="151001"/>
                </a:solidFill>
                <a:latin typeface="华文楷体" pitchFamily="2" charset="-122"/>
                <a:ea typeface="华文楷体" pitchFamily="2" charset="-122"/>
              </a:rPr>
              <a:t>2</a:t>
            </a:r>
            <a:r>
              <a:rPr lang="zh-CN" altLang="en-US" sz="4400" b="1" dirty="0" smtClean="0">
                <a:solidFill>
                  <a:srgbClr val="151001"/>
                </a:solidFill>
                <a:latin typeface="华文楷体" pitchFamily="2" charset="-122"/>
                <a:ea typeface="华文楷体" pitchFamily="2" charset="-122"/>
              </a:rPr>
              <a:t>）各</a:t>
            </a:r>
            <a:r>
              <a:rPr lang="zh-CN" altLang="en-US" sz="4400" b="1" dirty="0" smtClean="0">
                <a:solidFill>
                  <a:srgbClr val="151001"/>
                </a:solidFill>
                <a:latin typeface="华文楷体" pitchFamily="2" charset="-122"/>
                <a:ea typeface="华文楷体" pitchFamily="2" charset="-122"/>
              </a:rPr>
              <a:t>集团公司</a:t>
            </a:r>
            <a:r>
              <a:rPr lang="zh-CN" altLang="en-US" sz="4400" b="1" dirty="0" smtClean="0">
                <a:solidFill>
                  <a:srgbClr val="151001"/>
                </a:solidFill>
                <a:latin typeface="华文楷体" pitchFamily="2" charset="-122"/>
                <a:ea typeface="华文楷体" pitchFamily="2" charset="-122"/>
              </a:rPr>
              <a:t>，</a:t>
            </a:r>
            <a:r>
              <a:rPr lang="zh-CN" altLang="en-US" sz="4400" b="1" dirty="0" smtClean="0">
                <a:solidFill>
                  <a:srgbClr val="151001"/>
                </a:solidFill>
                <a:latin typeface="华文楷体" pitchFamily="2" charset="-122"/>
                <a:ea typeface="华文楷体" pitchFamily="2" charset="-122"/>
              </a:rPr>
              <a:t>网络推荐截止</a:t>
            </a:r>
            <a:r>
              <a:rPr lang="zh-CN" altLang="en-US" sz="4400" b="1" dirty="0" smtClean="0">
                <a:solidFill>
                  <a:srgbClr val="151001"/>
                </a:solidFill>
                <a:latin typeface="华文楷体" pitchFamily="2" charset="-122"/>
                <a:ea typeface="华文楷体" pitchFamily="2" charset="-122"/>
              </a:rPr>
              <a:t>日期</a:t>
            </a:r>
            <a:r>
              <a:rPr lang="zh-CN" altLang="en-US" sz="4400" b="1" dirty="0" smtClean="0">
                <a:solidFill>
                  <a:srgbClr val="151001"/>
                </a:solidFill>
                <a:latin typeface="华文楷体" pitchFamily="2" charset="-122"/>
                <a:ea typeface="华文楷体" pitchFamily="2" charset="-122"/>
              </a:rPr>
              <a:t>为</a:t>
            </a:r>
            <a:r>
              <a:rPr lang="en-US" altLang="zh-CN" sz="4400" b="1" dirty="0" smtClean="0">
                <a:solidFill>
                  <a:srgbClr val="151001"/>
                </a:solidFill>
                <a:latin typeface="华文楷体" pitchFamily="2" charset="-122"/>
                <a:ea typeface="华文楷体" pitchFamily="2" charset="-122"/>
              </a:rPr>
              <a:t>5</a:t>
            </a:r>
            <a:r>
              <a:rPr lang="zh-CN" altLang="en-US" sz="4400" b="1" dirty="0" smtClean="0">
                <a:solidFill>
                  <a:srgbClr val="151001"/>
                </a:solidFill>
                <a:latin typeface="华文楷体" pitchFamily="2" charset="-122"/>
                <a:ea typeface="华文楷体" pitchFamily="2" charset="-122"/>
              </a:rPr>
              <a:t>月</a:t>
            </a:r>
            <a:r>
              <a:rPr lang="en-US" altLang="zh-CN" sz="4400" b="1" dirty="0" smtClean="0">
                <a:solidFill>
                  <a:srgbClr val="151001"/>
                </a:solidFill>
                <a:latin typeface="华文楷体" pitchFamily="2" charset="-122"/>
                <a:ea typeface="华文楷体" pitchFamily="2" charset="-122"/>
              </a:rPr>
              <a:t>13</a:t>
            </a:r>
            <a:r>
              <a:rPr lang="zh-CN" altLang="en-US" sz="4400" b="1" dirty="0" smtClean="0">
                <a:solidFill>
                  <a:srgbClr val="151001"/>
                </a:solidFill>
                <a:latin typeface="华文楷体" pitchFamily="2" charset="-122"/>
                <a:ea typeface="华文楷体" pitchFamily="2" charset="-122"/>
              </a:rPr>
              <a:t>日。</a:t>
            </a:r>
          </a:p>
          <a:p>
            <a:pPr>
              <a:lnSpc>
                <a:spcPct val="170000"/>
              </a:lnSpc>
              <a:buNone/>
            </a:pPr>
            <a:r>
              <a:rPr lang="zh-CN" altLang="en-US" sz="4400" b="1" dirty="0" smtClean="0">
                <a:solidFill>
                  <a:srgbClr val="151001"/>
                </a:solidFill>
                <a:latin typeface="华文楷体" pitchFamily="2" charset="-122"/>
                <a:ea typeface="华文楷体" pitchFamily="2" charset="-122"/>
              </a:rPr>
              <a:t>         （</a:t>
            </a:r>
            <a:r>
              <a:rPr lang="en-US" altLang="zh-CN" sz="4400" b="1" dirty="0" smtClean="0">
                <a:solidFill>
                  <a:srgbClr val="151001"/>
                </a:solidFill>
                <a:latin typeface="华文楷体" pitchFamily="2" charset="-122"/>
                <a:ea typeface="华文楷体" pitchFamily="2" charset="-122"/>
              </a:rPr>
              <a:t>3</a:t>
            </a:r>
            <a:r>
              <a:rPr lang="zh-CN" altLang="en-US" sz="4400" b="1" dirty="0" smtClean="0">
                <a:solidFill>
                  <a:srgbClr val="151001"/>
                </a:solidFill>
                <a:latin typeface="华文楷体" pitchFamily="2" charset="-122"/>
                <a:ea typeface="华文楷体" pitchFamily="2" charset="-122"/>
              </a:rPr>
              <a:t>）市政府各委办局、学会协会、</a:t>
            </a:r>
            <a:r>
              <a:rPr lang="zh-CN" altLang="en-US" sz="4400" b="1" dirty="0" smtClean="0">
                <a:solidFill>
                  <a:srgbClr val="151001"/>
                </a:solidFill>
                <a:latin typeface="华文楷体" pitchFamily="2" charset="-122"/>
                <a:ea typeface="华文楷体" pitchFamily="2" charset="-122"/>
              </a:rPr>
              <a:t>专家</a:t>
            </a:r>
            <a:r>
              <a:rPr lang="zh-CN" altLang="en-US" sz="4400" b="1" dirty="0" smtClean="0">
                <a:solidFill>
                  <a:srgbClr val="151001"/>
                </a:solidFill>
                <a:latin typeface="华文楷体" pitchFamily="2" charset="-122"/>
                <a:ea typeface="华文楷体" pitchFamily="2" charset="-122"/>
              </a:rPr>
              <a:t>，</a:t>
            </a:r>
            <a:r>
              <a:rPr lang="zh-CN" altLang="en-US" sz="4400" b="1" dirty="0" smtClean="0">
                <a:solidFill>
                  <a:srgbClr val="151001"/>
                </a:solidFill>
                <a:latin typeface="华文楷体" pitchFamily="2" charset="-122"/>
                <a:ea typeface="华文楷体" pitchFamily="2" charset="-122"/>
              </a:rPr>
              <a:t>网络推荐截止</a:t>
            </a:r>
            <a:r>
              <a:rPr lang="zh-CN" altLang="en-US" sz="4400" b="1" dirty="0" smtClean="0">
                <a:solidFill>
                  <a:srgbClr val="151001"/>
                </a:solidFill>
                <a:latin typeface="华文楷体" pitchFamily="2" charset="-122"/>
                <a:ea typeface="华文楷体" pitchFamily="2" charset="-122"/>
              </a:rPr>
              <a:t>日期</a:t>
            </a:r>
            <a:r>
              <a:rPr lang="zh-CN" altLang="en-US" sz="4400" b="1" dirty="0" smtClean="0">
                <a:solidFill>
                  <a:srgbClr val="151001"/>
                </a:solidFill>
                <a:latin typeface="华文楷体" pitchFamily="2" charset="-122"/>
                <a:ea typeface="华文楷体" pitchFamily="2" charset="-122"/>
              </a:rPr>
              <a:t>为</a:t>
            </a:r>
            <a:r>
              <a:rPr lang="en-US" altLang="zh-CN" sz="4400" b="1" dirty="0" smtClean="0">
                <a:solidFill>
                  <a:srgbClr val="151001"/>
                </a:solidFill>
                <a:latin typeface="华文楷体" pitchFamily="2" charset="-122"/>
                <a:ea typeface="华文楷体" pitchFamily="2" charset="-122"/>
              </a:rPr>
              <a:t>5</a:t>
            </a:r>
            <a:r>
              <a:rPr lang="zh-CN" altLang="en-US" sz="4400" b="1" dirty="0" smtClean="0">
                <a:solidFill>
                  <a:srgbClr val="151001"/>
                </a:solidFill>
                <a:latin typeface="华文楷体" pitchFamily="2" charset="-122"/>
                <a:ea typeface="华文楷体" pitchFamily="2" charset="-122"/>
              </a:rPr>
              <a:t>月</a:t>
            </a:r>
            <a:r>
              <a:rPr lang="en-US" altLang="zh-CN" sz="4400" b="1" dirty="0" smtClean="0">
                <a:solidFill>
                  <a:srgbClr val="151001"/>
                </a:solidFill>
                <a:latin typeface="华文楷体" pitchFamily="2" charset="-122"/>
                <a:ea typeface="华文楷体" pitchFamily="2" charset="-122"/>
              </a:rPr>
              <a:t>14</a:t>
            </a:r>
            <a:r>
              <a:rPr lang="zh-CN" altLang="en-US" sz="4400" b="1" dirty="0" smtClean="0">
                <a:solidFill>
                  <a:srgbClr val="151001"/>
                </a:solidFill>
                <a:latin typeface="华文楷体" pitchFamily="2" charset="-122"/>
                <a:ea typeface="华文楷体" pitchFamily="2" charset="-122"/>
              </a:rPr>
              <a:t>日。</a:t>
            </a:r>
          </a:p>
          <a:p>
            <a:pPr eaLnBrk="1" hangingPunct="1">
              <a:lnSpc>
                <a:spcPct val="150000"/>
              </a:lnSpc>
              <a:buFont typeface="Wingdings" pitchFamily="2" charset="2"/>
              <a:buNone/>
              <a:defRPr/>
            </a:pPr>
            <a:r>
              <a:rPr lang="zh-CN" altLang="en-US" dirty="0" smtClean="0">
                <a:ea typeface="宋体" charset="-122"/>
              </a:rPr>
              <a:t/>
            </a:r>
            <a:br>
              <a:rPr lang="zh-CN" altLang="en-US" dirty="0" smtClean="0">
                <a:ea typeface="宋体" charset="-122"/>
              </a:rPr>
            </a:br>
            <a:endParaRPr lang="zh-CN" altLang="en-US" dirty="0" smtClean="0">
              <a:ea typeface="宋体"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idx="1"/>
          </p:nvPr>
        </p:nvSpPr>
        <p:spPr>
          <a:xfrm>
            <a:off x="323850" y="476250"/>
            <a:ext cx="8137525" cy="6048375"/>
          </a:xfrm>
        </p:spPr>
        <p:txBody>
          <a:bodyPr/>
          <a:lstStyle/>
          <a:p>
            <a:pPr eaLnBrk="1" hangingPunct="1">
              <a:lnSpc>
                <a:spcPct val="140000"/>
              </a:lnSpc>
              <a:spcBef>
                <a:spcPct val="0"/>
              </a:spcBef>
              <a:buFont typeface="Wingdings" pitchFamily="2" charset="2"/>
              <a:buNone/>
            </a:pPr>
            <a:r>
              <a:rPr lang="en-US" altLang="zh-CN" sz="3600" b="1" dirty="0" smtClean="0">
                <a:solidFill>
                  <a:srgbClr val="0000FF"/>
                </a:solidFill>
                <a:latin typeface="华文楷体" pitchFamily="2" charset="-122"/>
                <a:ea typeface="华文楷体" pitchFamily="2" charset="-122"/>
              </a:rPr>
              <a:t>  </a:t>
            </a:r>
            <a:r>
              <a:rPr lang="zh-CN" altLang="en-US" sz="3600" b="1" dirty="0" smtClean="0">
                <a:solidFill>
                  <a:srgbClr val="0000FF"/>
                </a:solidFill>
                <a:latin typeface="华文楷体" pitchFamily="2" charset="-122"/>
                <a:ea typeface="华文楷体" pitchFamily="2" charset="-122"/>
              </a:rPr>
              <a:t>　</a:t>
            </a:r>
            <a:r>
              <a:rPr lang="en-US" altLang="zh-CN" sz="3600" b="1" dirty="0" smtClean="0">
                <a:solidFill>
                  <a:srgbClr val="0000FF"/>
                </a:solidFill>
                <a:latin typeface="华文楷体" pitchFamily="2" charset="-122"/>
                <a:ea typeface="华文楷体" pitchFamily="2" charset="-122"/>
              </a:rPr>
              <a:t>15</a:t>
            </a:r>
            <a:r>
              <a:rPr lang="zh-CN" altLang="en-US" sz="3600" b="1" dirty="0" smtClean="0">
                <a:solidFill>
                  <a:srgbClr val="0000FF"/>
                </a:solidFill>
                <a:latin typeface="华文楷体" pitchFamily="2" charset="-122"/>
                <a:ea typeface="华文楷体" pitchFamily="2" charset="-122"/>
              </a:rPr>
              <a:t>、</a:t>
            </a:r>
            <a:r>
              <a:rPr lang="zh-CN" altLang="en-US" sz="3600" b="1" dirty="0" smtClean="0">
                <a:solidFill>
                  <a:srgbClr val="0000FF"/>
                </a:solidFill>
                <a:latin typeface="华文楷体" pitchFamily="2" charset="-122"/>
                <a:ea typeface="华文楷体" pitchFamily="2" charset="-122"/>
              </a:rPr>
              <a:t>评审时间安排</a:t>
            </a:r>
          </a:p>
          <a:p>
            <a:pPr eaLnBrk="1" hangingPunct="1">
              <a:lnSpc>
                <a:spcPct val="135000"/>
              </a:lnSpc>
              <a:spcBef>
                <a:spcPct val="0"/>
              </a:spcBef>
              <a:buFont typeface="Wingdings" pitchFamily="2" charset="2"/>
              <a:buNone/>
            </a:pPr>
            <a:r>
              <a:rPr lang="zh-CN" altLang="en-US" sz="3600" dirty="0" smtClean="0">
                <a:solidFill>
                  <a:srgbClr val="151001"/>
                </a:solidFill>
                <a:latin typeface="华文楷体" pitchFamily="2" charset="-122"/>
                <a:ea typeface="华文楷体" pitchFamily="2" charset="-122"/>
              </a:rPr>
              <a:t>        　</a:t>
            </a:r>
            <a:r>
              <a:rPr lang="zh-CN" altLang="en-US" sz="2800" b="1" dirty="0" smtClean="0">
                <a:solidFill>
                  <a:srgbClr val="151001"/>
                </a:solidFill>
                <a:latin typeface="华文楷体" pitchFamily="2" charset="-122"/>
                <a:ea typeface="华文楷体" pitchFamily="2" charset="-122"/>
              </a:rPr>
              <a:t>项目受理（</a:t>
            </a:r>
            <a:r>
              <a:rPr lang="en-US" altLang="zh-CN" sz="2800" b="1" dirty="0" smtClean="0">
                <a:solidFill>
                  <a:srgbClr val="151001"/>
                </a:solidFill>
                <a:latin typeface="华文楷体" pitchFamily="2" charset="-122"/>
                <a:ea typeface="华文楷体" pitchFamily="2" charset="-122"/>
              </a:rPr>
              <a:t>5</a:t>
            </a:r>
            <a:r>
              <a:rPr lang="zh-CN" altLang="en-US" sz="2800" b="1" dirty="0" smtClean="0">
                <a:solidFill>
                  <a:srgbClr val="151001"/>
                </a:solidFill>
                <a:latin typeface="华文楷体" pitchFamily="2" charset="-122"/>
                <a:ea typeface="华文楷体" pitchFamily="2" charset="-122"/>
              </a:rPr>
              <a:t>月）</a:t>
            </a:r>
          </a:p>
          <a:p>
            <a:pPr eaLnBrk="1" hangingPunct="1">
              <a:lnSpc>
                <a:spcPct val="135000"/>
              </a:lnSpc>
              <a:spcBef>
                <a:spcPct val="0"/>
              </a:spcBef>
              <a:buFont typeface="Wingdings" pitchFamily="2" charset="2"/>
              <a:buNone/>
            </a:pPr>
            <a:r>
              <a:rPr lang="zh-CN" altLang="en-US" sz="2800" b="1" dirty="0" smtClean="0">
                <a:solidFill>
                  <a:srgbClr val="151001"/>
                </a:solidFill>
                <a:latin typeface="华文楷体" pitchFamily="2" charset="-122"/>
                <a:ea typeface="华文楷体" pitchFamily="2" charset="-122"/>
              </a:rPr>
              <a:t>          　形式审查（</a:t>
            </a:r>
            <a:r>
              <a:rPr lang="en-US" altLang="zh-CN" sz="2800" b="1" dirty="0" smtClean="0">
                <a:solidFill>
                  <a:srgbClr val="151001"/>
                </a:solidFill>
                <a:latin typeface="华文楷体" pitchFamily="2" charset="-122"/>
                <a:ea typeface="华文楷体" pitchFamily="2" charset="-122"/>
              </a:rPr>
              <a:t>5</a:t>
            </a:r>
            <a:r>
              <a:rPr lang="zh-CN" altLang="en-US" sz="2800" b="1" dirty="0" smtClean="0">
                <a:solidFill>
                  <a:srgbClr val="151001"/>
                </a:solidFill>
                <a:latin typeface="华文楷体" pitchFamily="2" charset="-122"/>
                <a:ea typeface="华文楷体" pitchFamily="2" charset="-122"/>
              </a:rPr>
              <a:t>月</a:t>
            </a:r>
            <a:r>
              <a:rPr lang="zh-CN" altLang="en-US" sz="2800" b="1" dirty="0" smtClean="0">
                <a:solidFill>
                  <a:srgbClr val="151001"/>
                </a:solidFill>
                <a:latin typeface="华文楷体" pitchFamily="2" charset="-122"/>
                <a:ea typeface="华文楷体" pitchFamily="2" charset="-122"/>
              </a:rPr>
              <a:t>） </a:t>
            </a:r>
          </a:p>
          <a:p>
            <a:pPr eaLnBrk="1" hangingPunct="1">
              <a:lnSpc>
                <a:spcPct val="135000"/>
              </a:lnSpc>
              <a:spcBef>
                <a:spcPct val="0"/>
              </a:spcBef>
              <a:buFont typeface="Wingdings" pitchFamily="2" charset="2"/>
              <a:buNone/>
            </a:pPr>
            <a:r>
              <a:rPr lang="zh-CN" altLang="en-US" sz="2800" b="1" dirty="0" smtClean="0">
                <a:solidFill>
                  <a:srgbClr val="151001"/>
                </a:solidFill>
                <a:latin typeface="华文楷体" pitchFamily="2" charset="-122"/>
                <a:ea typeface="华文楷体" pitchFamily="2" charset="-122"/>
              </a:rPr>
              <a:t>          　公示、网络评审（</a:t>
            </a:r>
            <a:r>
              <a:rPr lang="en-US" altLang="zh-CN" sz="2800" b="1" dirty="0" smtClean="0">
                <a:solidFill>
                  <a:srgbClr val="151001"/>
                </a:solidFill>
                <a:latin typeface="华文楷体" pitchFamily="2" charset="-122"/>
                <a:ea typeface="华文楷体" pitchFamily="2" charset="-122"/>
              </a:rPr>
              <a:t>6</a:t>
            </a:r>
            <a:r>
              <a:rPr lang="zh-CN" altLang="en-US" sz="2800" b="1" dirty="0" smtClean="0">
                <a:solidFill>
                  <a:srgbClr val="151001"/>
                </a:solidFill>
                <a:latin typeface="华文楷体" pitchFamily="2" charset="-122"/>
                <a:ea typeface="华文楷体" pitchFamily="2" charset="-122"/>
              </a:rPr>
              <a:t>月）</a:t>
            </a:r>
          </a:p>
          <a:p>
            <a:pPr eaLnBrk="1" hangingPunct="1">
              <a:lnSpc>
                <a:spcPct val="135000"/>
              </a:lnSpc>
              <a:spcBef>
                <a:spcPct val="0"/>
              </a:spcBef>
              <a:buFont typeface="Wingdings" pitchFamily="2" charset="2"/>
              <a:buNone/>
            </a:pPr>
            <a:r>
              <a:rPr lang="zh-CN" altLang="en-US" sz="2800" b="1" dirty="0" smtClean="0">
                <a:solidFill>
                  <a:srgbClr val="151001"/>
                </a:solidFill>
                <a:latin typeface="华文楷体" pitchFamily="2" charset="-122"/>
                <a:ea typeface="华文楷体" pitchFamily="2" charset="-122"/>
              </a:rPr>
              <a:t>          　专业评审组会议评审（</a:t>
            </a:r>
            <a:r>
              <a:rPr lang="en-US" altLang="zh-CN" sz="2800" b="1" dirty="0" smtClean="0">
                <a:solidFill>
                  <a:srgbClr val="151001"/>
                </a:solidFill>
                <a:latin typeface="华文楷体" pitchFamily="2" charset="-122"/>
                <a:ea typeface="华文楷体" pitchFamily="2" charset="-122"/>
              </a:rPr>
              <a:t>7</a:t>
            </a:r>
            <a:r>
              <a:rPr lang="zh-CN" altLang="en-US" sz="2800" b="1" dirty="0" smtClean="0">
                <a:solidFill>
                  <a:srgbClr val="151001"/>
                </a:solidFill>
                <a:latin typeface="华文楷体" pitchFamily="2" charset="-122"/>
                <a:ea typeface="华文楷体" pitchFamily="2" charset="-122"/>
              </a:rPr>
              <a:t>月）</a:t>
            </a:r>
          </a:p>
          <a:p>
            <a:pPr eaLnBrk="1" hangingPunct="1">
              <a:lnSpc>
                <a:spcPct val="135000"/>
              </a:lnSpc>
              <a:spcBef>
                <a:spcPct val="0"/>
              </a:spcBef>
              <a:buFont typeface="Wingdings" pitchFamily="2" charset="2"/>
              <a:buNone/>
            </a:pPr>
            <a:r>
              <a:rPr lang="zh-CN" altLang="en-US" sz="2800" b="1" dirty="0" smtClean="0">
                <a:solidFill>
                  <a:srgbClr val="151001"/>
                </a:solidFill>
                <a:latin typeface="华文楷体" pitchFamily="2" charset="-122"/>
                <a:ea typeface="华文楷体" pitchFamily="2" charset="-122"/>
              </a:rPr>
              <a:t>          　公告和异议处理（</a:t>
            </a:r>
            <a:r>
              <a:rPr lang="en-US" altLang="zh-CN" sz="2800" b="1" dirty="0" smtClean="0">
                <a:solidFill>
                  <a:srgbClr val="151001"/>
                </a:solidFill>
                <a:latin typeface="华文楷体" pitchFamily="2" charset="-122"/>
                <a:ea typeface="华文楷体" pitchFamily="2" charset="-122"/>
              </a:rPr>
              <a:t>8</a:t>
            </a:r>
            <a:r>
              <a:rPr lang="zh-CN" altLang="en-US" sz="2800" b="1" dirty="0" smtClean="0">
                <a:solidFill>
                  <a:srgbClr val="151001"/>
                </a:solidFill>
                <a:latin typeface="华文楷体" pitchFamily="2" charset="-122"/>
                <a:ea typeface="华文楷体" pitchFamily="2" charset="-122"/>
              </a:rPr>
              <a:t>月）</a:t>
            </a:r>
          </a:p>
          <a:p>
            <a:pPr eaLnBrk="1" hangingPunct="1">
              <a:lnSpc>
                <a:spcPct val="135000"/>
              </a:lnSpc>
              <a:spcBef>
                <a:spcPct val="0"/>
              </a:spcBef>
              <a:buFont typeface="Wingdings" pitchFamily="2" charset="2"/>
              <a:buNone/>
            </a:pPr>
            <a:r>
              <a:rPr lang="zh-CN" altLang="en-US" sz="2800" b="1" dirty="0" smtClean="0">
                <a:solidFill>
                  <a:srgbClr val="151001"/>
                </a:solidFill>
                <a:latin typeface="华文楷体" pitchFamily="2" charset="-122"/>
                <a:ea typeface="华文楷体" pitchFamily="2" charset="-122"/>
              </a:rPr>
              <a:t>          　专业评审组推荐一等奖项目复核（</a:t>
            </a:r>
            <a:r>
              <a:rPr lang="en-US" altLang="zh-CN" sz="2800" b="1" dirty="0" smtClean="0">
                <a:solidFill>
                  <a:srgbClr val="151001"/>
                </a:solidFill>
                <a:latin typeface="华文楷体" pitchFamily="2" charset="-122"/>
                <a:ea typeface="华文楷体" pitchFamily="2" charset="-122"/>
              </a:rPr>
              <a:t>9</a:t>
            </a:r>
            <a:r>
              <a:rPr lang="zh-CN" altLang="en-US" sz="2800" b="1" dirty="0" smtClean="0">
                <a:solidFill>
                  <a:srgbClr val="151001"/>
                </a:solidFill>
                <a:latin typeface="华文楷体" pitchFamily="2" charset="-122"/>
                <a:ea typeface="华文楷体" pitchFamily="2" charset="-122"/>
              </a:rPr>
              <a:t>月）</a:t>
            </a:r>
          </a:p>
          <a:p>
            <a:pPr eaLnBrk="1" hangingPunct="1">
              <a:lnSpc>
                <a:spcPct val="135000"/>
              </a:lnSpc>
              <a:spcBef>
                <a:spcPct val="0"/>
              </a:spcBef>
              <a:buFont typeface="Wingdings" pitchFamily="2" charset="2"/>
              <a:buNone/>
            </a:pPr>
            <a:r>
              <a:rPr lang="zh-CN" altLang="en-US" sz="2800" b="1" dirty="0" smtClean="0">
                <a:solidFill>
                  <a:srgbClr val="151001"/>
                </a:solidFill>
                <a:latin typeface="华文楷体" pitchFamily="2" charset="-122"/>
                <a:ea typeface="华文楷体" pitchFamily="2" charset="-122"/>
              </a:rPr>
              <a:t>          　奖励委员会终审（</a:t>
            </a:r>
            <a:r>
              <a:rPr lang="en-US" altLang="zh-CN" sz="2800" b="1" dirty="0" smtClean="0">
                <a:solidFill>
                  <a:srgbClr val="151001"/>
                </a:solidFill>
                <a:latin typeface="华文楷体" pitchFamily="2" charset="-122"/>
                <a:ea typeface="华文楷体" pitchFamily="2" charset="-122"/>
              </a:rPr>
              <a:t>11</a:t>
            </a:r>
            <a:r>
              <a:rPr lang="zh-CN" altLang="en-US" sz="2800" b="1" dirty="0" smtClean="0">
                <a:solidFill>
                  <a:srgbClr val="151001"/>
                </a:solidFill>
                <a:latin typeface="华文楷体" pitchFamily="2" charset="-122"/>
                <a:ea typeface="华文楷体" pitchFamily="2" charset="-122"/>
              </a:rPr>
              <a:t>月）</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内容占位符 2"/>
          <p:cNvSpPr>
            <a:spLocks noGrp="1"/>
          </p:cNvSpPr>
          <p:nvPr>
            <p:ph idx="1"/>
          </p:nvPr>
        </p:nvSpPr>
        <p:spPr/>
        <p:txBody>
          <a:bodyPr/>
          <a:lstStyle/>
          <a:p>
            <a:pPr eaLnBrk="1" hangingPunct="1">
              <a:lnSpc>
                <a:spcPct val="150000"/>
              </a:lnSpc>
              <a:buNone/>
            </a:pPr>
            <a:r>
              <a:rPr lang="zh-CN" altLang="en-US" b="1" dirty="0" smtClean="0">
                <a:solidFill>
                  <a:srgbClr val="0000FF"/>
                </a:solidFill>
                <a:latin typeface="华文楷体" pitchFamily="2" charset="-122"/>
                <a:ea typeface="华文楷体" pitchFamily="2" charset="-122"/>
              </a:rPr>
              <a:t>　</a:t>
            </a:r>
            <a:r>
              <a:rPr lang="en-US" altLang="zh-CN" b="1" dirty="0" smtClean="0">
                <a:solidFill>
                  <a:srgbClr val="0000FF"/>
                </a:solidFill>
                <a:latin typeface="华文楷体" pitchFamily="2" charset="-122"/>
                <a:ea typeface="华文楷体" pitchFamily="2" charset="-122"/>
              </a:rPr>
              <a:t>16</a:t>
            </a:r>
            <a:r>
              <a:rPr lang="zh-CN" altLang="en-US" b="1" dirty="0" smtClean="0">
                <a:solidFill>
                  <a:srgbClr val="0000FF"/>
                </a:solidFill>
                <a:latin typeface="华文楷体" pitchFamily="2" charset="-122"/>
                <a:ea typeface="华文楷体" pitchFamily="2" charset="-122"/>
              </a:rPr>
              <a:t>、</a:t>
            </a:r>
            <a:r>
              <a:rPr lang="zh-CN" altLang="en-US" b="1" dirty="0" smtClean="0">
                <a:solidFill>
                  <a:srgbClr val="151001"/>
                </a:solidFill>
                <a:latin typeface="华文楷体" pitchFamily="2" charset="-122"/>
                <a:ea typeface="华文楷体" pitchFamily="2" charset="-122"/>
              </a:rPr>
              <a:t>各专业评审组会议评审将采用远程电话答辩方式，有可能要求推荐对象进行答辩，参加答辩的推荐对象应及时做好有关答辩的准备工作。</a:t>
            </a:r>
            <a:r>
              <a:rPr lang="zh-CN" altLang="en-US" dirty="0" smtClean="0">
                <a:ea typeface="宋体" charset="-122"/>
              </a:rPr>
              <a:t/>
            </a:r>
            <a:br>
              <a:rPr lang="zh-CN" altLang="en-US" dirty="0" smtClean="0">
                <a:ea typeface="宋体" charset="-122"/>
              </a:rPr>
            </a:br>
            <a:endParaRPr lang="zh-CN" altLang="en-US" dirty="0" smtClean="0">
              <a:ea typeface="宋体"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83568" y="1268760"/>
            <a:ext cx="7776864" cy="5040560"/>
          </a:xfrm>
          <a:prstGeom prst="rect">
            <a:avLst/>
          </a:prstGeom>
          <a:noFill/>
          <a:ln w="9525">
            <a:noFill/>
            <a:miter lim="800000"/>
            <a:headEnd/>
            <a:tailEnd/>
          </a:ln>
        </p:spPr>
        <p:txBody>
          <a:bodyPr anchor="b">
            <a:normAutofit fontScale="82500" lnSpcReduction="10000"/>
          </a:bodyPr>
          <a:lstStyle/>
          <a:p>
            <a:pPr>
              <a:lnSpc>
                <a:spcPct val="210000"/>
              </a:lnSpc>
              <a:defRPr/>
            </a:pPr>
            <a:r>
              <a:rPr lang="zh-CN" altLang="en-US" sz="3600" kern="0" dirty="0">
                <a:solidFill>
                  <a:schemeClr val="tx2"/>
                </a:solidFill>
                <a:effectLst>
                  <a:outerShdw blurRad="38100" dist="38100" dir="2700000" algn="tl">
                    <a:srgbClr val="C0C0C0"/>
                  </a:outerShdw>
                </a:effectLst>
                <a:latin typeface="+mj-lt"/>
                <a:ea typeface="黑体" pitchFamily="2" charset="-122"/>
                <a:cs typeface="+mj-cs"/>
              </a:rPr>
              <a:t>　</a:t>
            </a:r>
            <a:r>
              <a:rPr lang="zh-CN" altLang="en-US" sz="3600" kern="0" dirty="0" smtClean="0">
                <a:solidFill>
                  <a:schemeClr val="tx2"/>
                </a:solidFill>
                <a:effectLst>
                  <a:outerShdw blurRad="38100" dist="38100" dir="2700000" algn="tl">
                    <a:srgbClr val="C0C0C0"/>
                  </a:outerShdw>
                </a:effectLst>
                <a:latin typeface="+mj-lt"/>
                <a:ea typeface="黑体" pitchFamily="2" charset="-122"/>
                <a:cs typeface="+mj-cs"/>
              </a:rPr>
              <a:t>　</a:t>
            </a:r>
            <a:r>
              <a:rPr lang="zh-CN" altLang="en-US"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rPr>
              <a:t>一、</a:t>
            </a:r>
            <a:r>
              <a:rPr lang="zh-CN" altLang="en-US"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t>推荐</a:t>
            </a:r>
            <a:r>
              <a:rPr lang="zh-CN" altLang="en-US"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rPr>
              <a:t>工作总体要求</a:t>
            </a:r>
            <a:r>
              <a:rPr lang="en-US" altLang="zh-CN"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t/>
            </a:r>
            <a:br>
              <a:rPr lang="en-US" altLang="zh-CN"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br>
            <a:r>
              <a:rPr lang="zh-CN" altLang="en-US"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rPr>
              <a:t>　　</a:t>
            </a:r>
            <a:r>
              <a:rPr lang="zh-CN" altLang="en-US" sz="4000" b="1" kern="0" dirty="0" smtClean="0">
                <a:solidFill>
                  <a:srgbClr val="FF0000"/>
                </a:solidFill>
                <a:effectLst>
                  <a:outerShdw blurRad="38100" dist="38100" dir="2700000" algn="tl">
                    <a:srgbClr val="C0C0C0"/>
                  </a:outerShdw>
                </a:effectLst>
                <a:latin typeface="华文楷体" pitchFamily="2" charset="-122"/>
                <a:ea typeface="华文楷体" pitchFamily="2" charset="-122"/>
                <a:cs typeface="+mj-cs"/>
              </a:rPr>
              <a:t>二、</a:t>
            </a:r>
            <a:r>
              <a:rPr lang="zh-CN" altLang="en-US" sz="4000" b="1" kern="0" dirty="0">
                <a:solidFill>
                  <a:srgbClr val="FF0000"/>
                </a:solidFill>
                <a:effectLst>
                  <a:outerShdw blurRad="38100" dist="38100" dir="2700000" algn="tl">
                    <a:srgbClr val="C0C0C0"/>
                  </a:outerShdw>
                </a:effectLst>
                <a:latin typeface="华文楷体" pitchFamily="2" charset="-122"/>
                <a:ea typeface="华文楷体" pitchFamily="2" charset="-122"/>
                <a:cs typeface="+mj-cs"/>
              </a:rPr>
              <a:t>推荐材料填写</a:t>
            </a:r>
            <a:r>
              <a:rPr lang="zh-CN" altLang="en-US" sz="4000" b="1" kern="0" dirty="0" smtClean="0">
                <a:solidFill>
                  <a:srgbClr val="FF0000"/>
                </a:solidFill>
                <a:effectLst>
                  <a:outerShdw blurRad="38100" dist="38100" dir="2700000" algn="tl">
                    <a:srgbClr val="C0C0C0"/>
                  </a:outerShdw>
                </a:effectLst>
                <a:latin typeface="华文楷体" pitchFamily="2" charset="-122"/>
                <a:ea typeface="华文楷体" pitchFamily="2" charset="-122"/>
                <a:cs typeface="+mj-cs"/>
              </a:rPr>
              <a:t>要求</a:t>
            </a:r>
            <a:endParaRPr lang="en-US" altLang="zh-CN" sz="4000" b="1" kern="0" dirty="0" smtClean="0">
              <a:solidFill>
                <a:srgbClr val="FF0000"/>
              </a:solidFill>
              <a:effectLst>
                <a:outerShdw blurRad="38100" dist="38100" dir="2700000" algn="tl">
                  <a:srgbClr val="C0C0C0"/>
                </a:outerShdw>
              </a:effectLst>
              <a:latin typeface="华文楷体" pitchFamily="2" charset="-122"/>
              <a:ea typeface="华文楷体" pitchFamily="2" charset="-122"/>
              <a:cs typeface="+mj-cs"/>
            </a:endParaRPr>
          </a:p>
          <a:p>
            <a:pPr>
              <a:lnSpc>
                <a:spcPct val="210000"/>
              </a:lnSpc>
              <a:defRPr/>
            </a:pPr>
            <a:r>
              <a:rPr lang="zh-CN" altLang="en-US"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rPr>
              <a:t>　　三、形式审查要点</a:t>
            </a:r>
            <a:r>
              <a:rPr lang="zh-CN" altLang="en-US"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t/>
            </a:r>
            <a:br>
              <a:rPr lang="zh-CN" altLang="en-US"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br>
            <a:r>
              <a:rPr lang="zh-CN" altLang="en-US" sz="3600" kern="0" dirty="0">
                <a:effectLst>
                  <a:outerShdw blurRad="38100" dist="38100" dir="2700000" algn="tl">
                    <a:srgbClr val="C0C0C0"/>
                  </a:outerShdw>
                </a:effectLst>
                <a:latin typeface="+mj-lt"/>
                <a:ea typeface="黑体" pitchFamily="2" charset="-122"/>
                <a:cs typeface="+mj-cs"/>
              </a:rPr>
              <a:t/>
            </a:r>
            <a:br>
              <a:rPr lang="zh-CN" altLang="en-US" sz="3600" kern="0" dirty="0">
                <a:effectLst>
                  <a:outerShdw blurRad="38100" dist="38100" dir="2700000" algn="tl">
                    <a:srgbClr val="C0C0C0"/>
                  </a:outerShdw>
                </a:effectLst>
                <a:latin typeface="+mj-lt"/>
                <a:ea typeface="黑体" pitchFamily="2" charset="-122"/>
                <a:cs typeface="+mj-cs"/>
              </a:rPr>
            </a:br>
            <a:r>
              <a:rPr lang="zh-CN" altLang="en-US" sz="3600" kern="0" dirty="0">
                <a:effectLst>
                  <a:outerShdw blurRad="38100" dist="38100" dir="2700000" algn="tl">
                    <a:srgbClr val="C0C0C0"/>
                  </a:outerShdw>
                </a:effectLst>
                <a:latin typeface="+mj-lt"/>
                <a:ea typeface="黑体" pitchFamily="2" charset="-122"/>
                <a:cs typeface="+mj-cs"/>
              </a:rPr>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idx="1"/>
          </p:nvPr>
        </p:nvSpPr>
        <p:spPr>
          <a:xfrm>
            <a:off x="755576" y="1052736"/>
            <a:ext cx="7777163" cy="4751809"/>
          </a:xfrm>
        </p:spPr>
        <p:txBody>
          <a:bodyPr/>
          <a:lstStyle/>
          <a:p>
            <a:pPr eaLnBrk="1" hangingPunct="1">
              <a:lnSpc>
                <a:spcPct val="150000"/>
              </a:lnSpc>
              <a:buFont typeface="Wingdings" pitchFamily="2" charset="2"/>
              <a:buNone/>
            </a:pPr>
            <a:r>
              <a:rPr lang="en-US" altLang="zh-CN" b="1" dirty="0" smtClean="0">
                <a:solidFill>
                  <a:srgbClr val="0000FF"/>
                </a:solidFill>
                <a:latin typeface="华文楷体" pitchFamily="2" charset="-122"/>
                <a:ea typeface="华文楷体" pitchFamily="2" charset="-122"/>
              </a:rPr>
              <a:t>1</a:t>
            </a:r>
            <a:r>
              <a:rPr lang="zh-CN" altLang="en-US" b="1" dirty="0" smtClean="0">
                <a:solidFill>
                  <a:srgbClr val="0000FF"/>
                </a:solidFill>
                <a:latin typeface="华文楷体" pitchFamily="2" charset="-122"/>
                <a:ea typeface="华文楷体" pitchFamily="2" charset="-122"/>
              </a:rPr>
              <a:t>、总体要求</a:t>
            </a:r>
          </a:p>
          <a:p>
            <a:pPr eaLnBrk="1" hangingPunct="1">
              <a:lnSpc>
                <a:spcPct val="150000"/>
              </a:lnSpc>
              <a:buFont typeface="Wingdings" pitchFamily="2" charset="2"/>
              <a:buNone/>
            </a:pPr>
            <a:r>
              <a:rPr lang="zh-CN" altLang="en-US" b="1" dirty="0" smtClean="0">
                <a:solidFill>
                  <a:srgbClr val="151001"/>
                </a:solidFill>
                <a:latin typeface="华文楷体" pitchFamily="2" charset="-122"/>
                <a:ea typeface="华文楷体" pitchFamily="2" charset="-122"/>
              </a:rPr>
              <a:t>　　科学严谨、实事求是</a:t>
            </a:r>
          </a:p>
          <a:p>
            <a:pPr eaLnBrk="1" hangingPunct="1">
              <a:lnSpc>
                <a:spcPct val="150000"/>
              </a:lnSpc>
            </a:pPr>
            <a:r>
              <a:rPr lang="zh-CN" altLang="en-US" b="1" dirty="0" smtClean="0">
                <a:solidFill>
                  <a:srgbClr val="151001"/>
                </a:solidFill>
                <a:latin typeface="华文楷体" pitchFamily="2" charset="-122"/>
                <a:ea typeface="华文楷体" pitchFamily="2" charset="-122"/>
              </a:rPr>
              <a:t>通俗易懂、条理清楚、图文并茂</a:t>
            </a:r>
          </a:p>
          <a:p>
            <a:pPr eaLnBrk="1" hangingPunct="1">
              <a:lnSpc>
                <a:spcPct val="150000"/>
              </a:lnSpc>
            </a:pPr>
            <a:r>
              <a:rPr lang="zh-CN" altLang="en-US" b="1" dirty="0" smtClean="0">
                <a:solidFill>
                  <a:srgbClr val="151001"/>
                </a:solidFill>
                <a:latin typeface="华文楷体" pitchFamily="2" charset="-122"/>
                <a:ea typeface="华文楷体" pitchFamily="2" charset="-122"/>
              </a:rPr>
              <a:t>各种资料数据准确无误、完整地反映</a:t>
            </a:r>
          </a:p>
          <a:p>
            <a:pPr eaLnBrk="1" hangingPunct="1">
              <a:lnSpc>
                <a:spcPct val="150000"/>
              </a:lnSpc>
              <a:buFont typeface="Wingdings" pitchFamily="2" charset="2"/>
              <a:buNone/>
            </a:pPr>
            <a:r>
              <a:rPr lang="zh-CN" altLang="en-US" b="1" dirty="0" smtClean="0">
                <a:solidFill>
                  <a:srgbClr val="151001"/>
                </a:solidFill>
                <a:latin typeface="华文楷体" pitchFamily="2" charset="-122"/>
                <a:ea typeface="华文楷体" pitchFamily="2" charset="-122"/>
              </a:rPr>
              <a:t>　项目的核心技术内容和全貌</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idx="1"/>
          </p:nvPr>
        </p:nvSpPr>
        <p:spPr>
          <a:xfrm>
            <a:off x="755576" y="548680"/>
            <a:ext cx="7777163" cy="5616624"/>
          </a:xfrm>
        </p:spPr>
        <p:txBody>
          <a:bodyPr/>
          <a:lstStyle/>
          <a:p>
            <a:pPr eaLnBrk="1" hangingPunct="1">
              <a:lnSpc>
                <a:spcPct val="150000"/>
              </a:lnSpc>
              <a:buFont typeface="Wingdings" pitchFamily="2" charset="2"/>
              <a:buNone/>
            </a:pPr>
            <a:r>
              <a:rPr lang="en-US" altLang="zh-CN" b="1" dirty="0" smtClean="0">
                <a:solidFill>
                  <a:srgbClr val="0000FF"/>
                </a:solidFill>
                <a:latin typeface="华文楷体" pitchFamily="2" charset="-122"/>
                <a:ea typeface="华文楷体" pitchFamily="2" charset="-122"/>
              </a:rPr>
              <a:t>2</a:t>
            </a:r>
            <a:r>
              <a:rPr lang="zh-CN" altLang="en-US" b="1" dirty="0" smtClean="0">
                <a:solidFill>
                  <a:srgbClr val="0000FF"/>
                </a:solidFill>
                <a:latin typeface="华文楷体" pitchFamily="2" charset="-122"/>
                <a:ea typeface="华文楷体" pitchFamily="2" charset="-122"/>
              </a:rPr>
              <a:t>、推荐书修改</a:t>
            </a:r>
          </a:p>
          <a:p>
            <a:pPr eaLnBrk="1" hangingPunct="1">
              <a:lnSpc>
                <a:spcPct val="150000"/>
              </a:lnSpc>
            </a:pPr>
            <a:r>
              <a:rPr lang="zh-CN" altLang="en-US" b="1" dirty="0" smtClean="0">
                <a:solidFill>
                  <a:srgbClr val="151001"/>
                </a:solidFill>
                <a:latin typeface="华文楷体" pitchFamily="2" charset="-122"/>
                <a:ea typeface="华文楷体" pitchFamily="2" charset="-122"/>
              </a:rPr>
              <a:t>科技功臣奖推荐书论文、专著及被引用情况表，增加“</a:t>
            </a:r>
            <a:r>
              <a:rPr lang="zh-CN" altLang="en-US" b="1" dirty="0" smtClean="0">
                <a:solidFill>
                  <a:srgbClr val="FF0000"/>
                </a:solidFill>
                <a:latin typeface="华文楷体" pitchFamily="2" charset="-122"/>
                <a:ea typeface="华文楷体" pitchFamily="2" charset="-122"/>
              </a:rPr>
              <a:t>通讯作者”和“第一作者”</a:t>
            </a:r>
            <a:r>
              <a:rPr lang="zh-CN" altLang="en-US" b="1" dirty="0" smtClean="0">
                <a:solidFill>
                  <a:srgbClr val="151001"/>
                </a:solidFill>
                <a:latin typeface="华文楷体" pitchFamily="2" charset="-122"/>
                <a:ea typeface="华文楷体" pitchFamily="2" charset="-122"/>
              </a:rPr>
              <a:t> 栏。</a:t>
            </a:r>
            <a:endParaRPr lang="en-US" altLang="zh-CN" b="1" dirty="0" smtClean="0">
              <a:solidFill>
                <a:srgbClr val="151001"/>
              </a:solidFill>
              <a:latin typeface="华文楷体" pitchFamily="2" charset="-122"/>
              <a:ea typeface="华文楷体" pitchFamily="2" charset="-122"/>
            </a:endParaRPr>
          </a:p>
          <a:p>
            <a:pPr eaLnBrk="1" hangingPunct="1">
              <a:lnSpc>
                <a:spcPct val="150000"/>
              </a:lnSpc>
            </a:pPr>
            <a:r>
              <a:rPr lang="zh-CN" altLang="en-US" b="1" dirty="0" smtClean="0">
                <a:solidFill>
                  <a:srgbClr val="151001"/>
                </a:solidFill>
                <a:latin typeface="华文楷体" pitchFamily="2" charset="-122"/>
                <a:ea typeface="华文楷体" pitchFamily="2" charset="-122"/>
              </a:rPr>
              <a:t>所有推荐书知识产权情况表，增加</a:t>
            </a:r>
            <a:r>
              <a:rPr lang="zh-CN" altLang="en-US" b="1" dirty="0" smtClean="0">
                <a:solidFill>
                  <a:srgbClr val="FF0000"/>
                </a:solidFill>
                <a:latin typeface="华文楷体" pitchFamily="2" charset="-122"/>
                <a:ea typeface="华文楷体" pitchFamily="2" charset="-122"/>
              </a:rPr>
              <a:t>“有效状态”</a:t>
            </a:r>
            <a:r>
              <a:rPr lang="zh-CN" altLang="en-US" b="1" dirty="0" smtClean="0">
                <a:solidFill>
                  <a:srgbClr val="151001"/>
                </a:solidFill>
                <a:latin typeface="华文楷体" pitchFamily="2" charset="-122"/>
                <a:ea typeface="华文楷体" pitchFamily="2" charset="-122"/>
              </a:rPr>
              <a:t>栏。</a:t>
            </a:r>
            <a:endParaRPr lang="zh-CN" altLang="en-US" b="1" dirty="0" smtClean="0">
              <a:solidFill>
                <a:srgbClr val="151001"/>
              </a:solidFill>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idx="1"/>
          </p:nvPr>
        </p:nvSpPr>
        <p:spPr>
          <a:xfrm>
            <a:off x="928662" y="714356"/>
            <a:ext cx="7429552" cy="5616624"/>
          </a:xfrm>
        </p:spPr>
        <p:txBody>
          <a:bodyPr/>
          <a:lstStyle/>
          <a:p>
            <a:pPr eaLnBrk="1" hangingPunct="1">
              <a:lnSpc>
                <a:spcPct val="150000"/>
              </a:lnSpc>
            </a:pPr>
            <a:r>
              <a:rPr lang="zh-CN" altLang="en-US" b="1" dirty="0" smtClean="0">
                <a:solidFill>
                  <a:srgbClr val="151001"/>
                </a:solidFill>
                <a:latin typeface="华文楷体" pitchFamily="2" charset="-122"/>
                <a:ea typeface="华文楷体" pitchFamily="2" charset="-122"/>
              </a:rPr>
              <a:t>所有推荐书主要科学发现（发明或创新）内容，</a:t>
            </a:r>
            <a:r>
              <a:rPr lang="zh-CN" altLang="en-US" b="1" dirty="0" smtClean="0">
                <a:solidFill>
                  <a:srgbClr val="FF0000"/>
                </a:solidFill>
                <a:latin typeface="华文楷体" pitchFamily="2" charset="-122"/>
                <a:ea typeface="华文楷体" pitchFamily="2" charset="-122"/>
              </a:rPr>
              <a:t>限</a:t>
            </a:r>
            <a:r>
              <a:rPr lang="en-US" altLang="zh-CN" b="1" dirty="0" smtClean="0">
                <a:solidFill>
                  <a:srgbClr val="FF0000"/>
                </a:solidFill>
                <a:latin typeface="华文楷体" pitchFamily="2" charset="-122"/>
                <a:ea typeface="华文楷体" pitchFamily="2" charset="-122"/>
              </a:rPr>
              <a:t>5</a:t>
            </a:r>
            <a:r>
              <a:rPr lang="zh-CN" altLang="en-US" b="1" dirty="0" smtClean="0">
                <a:solidFill>
                  <a:srgbClr val="FF0000"/>
                </a:solidFill>
                <a:latin typeface="华文楷体" pitchFamily="2" charset="-122"/>
                <a:ea typeface="华文楷体" pitchFamily="2" charset="-122"/>
              </a:rPr>
              <a:t>页</a:t>
            </a:r>
            <a:r>
              <a:rPr lang="zh-CN" altLang="en-US" b="1" dirty="0" smtClean="0">
                <a:solidFill>
                  <a:srgbClr val="151001"/>
                </a:solidFill>
                <a:latin typeface="华文楷体" pitchFamily="2" charset="-122"/>
                <a:ea typeface="华文楷体" pitchFamily="2" charset="-122"/>
              </a:rPr>
              <a:t>。</a:t>
            </a:r>
            <a:endParaRPr lang="en-US" altLang="zh-CN" b="1" dirty="0" smtClean="0">
              <a:solidFill>
                <a:srgbClr val="151001"/>
              </a:solidFill>
              <a:latin typeface="华文楷体" pitchFamily="2" charset="-122"/>
              <a:ea typeface="华文楷体" pitchFamily="2" charset="-122"/>
            </a:endParaRPr>
          </a:p>
          <a:p>
            <a:pPr eaLnBrk="1" hangingPunct="1">
              <a:lnSpc>
                <a:spcPct val="150000"/>
              </a:lnSpc>
            </a:pPr>
            <a:r>
              <a:rPr lang="zh-CN" altLang="en-US" b="1" dirty="0" smtClean="0">
                <a:solidFill>
                  <a:srgbClr val="151001"/>
                </a:solidFill>
                <a:latin typeface="华文楷体" pitchFamily="2" charset="-122"/>
                <a:ea typeface="华文楷体" pitchFamily="2" charset="-122"/>
              </a:rPr>
              <a:t>三大奖项目推荐书，增加</a:t>
            </a:r>
            <a:r>
              <a:rPr lang="zh-CN" altLang="en-US" b="1" dirty="0" smtClean="0">
                <a:solidFill>
                  <a:srgbClr val="FF0000"/>
                </a:solidFill>
                <a:latin typeface="华文楷体" pitchFamily="2" charset="-122"/>
                <a:ea typeface="华文楷体" pitchFamily="2" charset="-122"/>
              </a:rPr>
              <a:t>“研究局限性”</a:t>
            </a:r>
            <a:r>
              <a:rPr lang="zh-CN" altLang="en-US" b="1" dirty="0" smtClean="0">
                <a:solidFill>
                  <a:srgbClr val="151001"/>
                </a:solidFill>
                <a:latin typeface="华文楷体" pitchFamily="2" charset="-122"/>
                <a:ea typeface="华文楷体" pitchFamily="2" charset="-122"/>
              </a:rPr>
              <a:t>一页。</a:t>
            </a:r>
            <a:endParaRPr lang="en-US" altLang="zh-CN" b="1" dirty="0" smtClean="0">
              <a:solidFill>
                <a:srgbClr val="151001"/>
              </a:solidFill>
              <a:latin typeface="华文楷体" pitchFamily="2" charset="-122"/>
              <a:ea typeface="华文楷体" pitchFamily="2" charset="-122"/>
            </a:endParaRPr>
          </a:p>
          <a:p>
            <a:pPr eaLnBrk="1" hangingPunct="1">
              <a:lnSpc>
                <a:spcPct val="150000"/>
              </a:lnSpc>
            </a:pPr>
            <a:r>
              <a:rPr lang="zh-CN" altLang="en-US" b="1" dirty="0" smtClean="0">
                <a:solidFill>
                  <a:srgbClr val="151001"/>
                </a:solidFill>
                <a:latin typeface="华文楷体" pitchFamily="2" charset="-122"/>
                <a:ea typeface="华文楷体" pitchFamily="2" charset="-122"/>
              </a:rPr>
              <a:t>三大奖项目推荐书本项目获计划资助情况表，增加“</a:t>
            </a:r>
            <a:r>
              <a:rPr lang="zh-CN" altLang="en-US" b="1" dirty="0" smtClean="0">
                <a:solidFill>
                  <a:srgbClr val="FF0000"/>
                </a:solidFill>
                <a:latin typeface="华文楷体" pitchFamily="2" charset="-122"/>
                <a:ea typeface="华文楷体" pitchFamily="2" charset="-122"/>
              </a:rPr>
              <a:t>前</a:t>
            </a:r>
            <a:r>
              <a:rPr lang="en-US" altLang="zh-CN" b="1" dirty="0" smtClean="0">
                <a:solidFill>
                  <a:srgbClr val="FF0000"/>
                </a:solidFill>
                <a:latin typeface="华文楷体" pitchFamily="2" charset="-122"/>
                <a:ea typeface="华文楷体" pitchFamily="2" charset="-122"/>
              </a:rPr>
              <a:t>7</a:t>
            </a:r>
            <a:r>
              <a:rPr lang="zh-CN" altLang="en-US" b="1" dirty="0" smtClean="0">
                <a:solidFill>
                  <a:srgbClr val="FF0000"/>
                </a:solidFill>
                <a:latin typeface="华文楷体" pitchFamily="2" charset="-122"/>
                <a:ea typeface="华文楷体" pitchFamily="2" charset="-122"/>
              </a:rPr>
              <a:t>位完成人”</a:t>
            </a:r>
            <a:r>
              <a:rPr lang="zh-CN" altLang="en-US" b="1" dirty="0" smtClean="0">
                <a:solidFill>
                  <a:srgbClr val="151001"/>
                </a:solidFill>
                <a:latin typeface="华文楷体" pitchFamily="2" charset="-122"/>
                <a:ea typeface="华文楷体" pitchFamily="2" charset="-122"/>
              </a:rPr>
              <a:t>一栏。</a:t>
            </a:r>
            <a:endParaRPr lang="en-US" altLang="zh-CN" b="1" dirty="0" smtClean="0">
              <a:solidFill>
                <a:srgbClr val="151001"/>
              </a:solidFill>
              <a:latin typeface="华文楷体" pitchFamily="2" charset="-122"/>
              <a:ea typeface="华文楷体" pitchFamily="2" charset="-122"/>
            </a:endParaRPr>
          </a:p>
          <a:p>
            <a:pPr eaLnBrk="1" hangingPunct="1">
              <a:lnSpc>
                <a:spcPct val="150000"/>
              </a:lnSpc>
            </a:pPr>
            <a:endParaRPr lang="zh-CN" altLang="en-US" b="1" dirty="0" smtClean="0">
              <a:solidFill>
                <a:srgbClr val="151001"/>
              </a:solidFill>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idx="1"/>
          </p:nvPr>
        </p:nvSpPr>
        <p:spPr>
          <a:xfrm>
            <a:off x="395288" y="404813"/>
            <a:ext cx="8424862" cy="6264275"/>
          </a:xfrm>
        </p:spPr>
        <p:txBody>
          <a:bodyPr/>
          <a:lstStyle/>
          <a:p>
            <a:pPr eaLnBrk="1" hangingPunct="1">
              <a:lnSpc>
                <a:spcPct val="150000"/>
              </a:lnSpc>
              <a:spcBef>
                <a:spcPct val="0"/>
              </a:spcBef>
              <a:buFont typeface="Wingdings" pitchFamily="2" charset="2"/>
              <a:buNone/>
            </a:pPr>
            <a:r>
              <a:rPr lang="en-US" altLang="zh-CN" b="1" dirty="0" smtClean="0">
                <a:solidFill>
                  <a:srgbClr val="0000FF"/>
                </a:solidFill>
                <a:latin typeface="华文楷体" pitchFamily="2" charset="-122"/>
                <a:ea typeface="华文楷体" pitchFamily="2" charset="-122"/>
              </a:rPr>
              <a:t>  3</a:t>
            </a:r>
            <a:r>
              <a:rPr lang="zh-CN" altLang="en-US" b="1" dirty="0" smtClean="0">
                <a:solidFill>
                  <a:srgbClr val="0000FF"/>
                </a:solidFill>
                <a:latin typeface="华文楷体" pitchFamily="2" charset="-122"/>
                <a:ea typeface="华文楷体" pitchFamily="2" charset="-122"/>
              </a:rPr>
              <a:t>、项目名称</a:t>
            </a:r>
            <a:endParaRPr lang="en-US" altLang="zh-CN" b="1" dirty="0" smtClean="0">
              <a:solidFill>
                <a:srgbClr val="0000FF"/>
              </a:solidFill>
              <a:latin typeface="华文楷体" pitchFamily="2" charset="-122"/>
              <a:ea typeface="华文楷体" pitchFamily="2" charset="-122"/>
            </a:endParaRPr>
          </a:p>
          <a:p>
            <a:pPr eaLnBrk="1" hangingPunct="1">
              <a:lnSpc>
                <a:spcPct val="150000"/>
              </a:lnSpc>
              <a:spcBef>
                <a:spcPct val="0"/>
              </a:spcBef>
            </a:pPr>
            <a:r>
              <a:rPr lang="zh-CN" altLang="en-US" b="1" dirty="0" smtClean="0">
                <a:solidFill>
                  <a:srgbClr val="151001"/>
                </a:solidFill>
                <a:latin typeface="华文楷体" pitchFamily="2" charset="-122"/>
                <a:ea typeface="华文楷体" pitchFamily="2" charset="-122"/>
              </a:rPr>
              <a:t>简明、扼要、准确反映项目的主要科学发现、核心发明和主要技术创新内容和特征</a:t>
            </a:r>
          </a:p>
          <a:p>
            <a:pPr eaLnBrk="1" hangingPunct="1">
              <a:lnSpc>
                <a:spcPct val="150000"/>
              </a:lnSpc>
              <a:spcBef>
                <a:spcPct val="0"/>
              </a:spcBef>
            </a:pPr>
            <a:r>
              <a:rPr lang="zh-CN" altLang="en-US" b="1" dirty="0" smtClean="0">
                <a:solidFill>
                  <a:srgbClr val="151001"/>
                </a:solidFill>
                <a:latin typeface="华文楷体" pitchFamily="2" charset="-122"/>
                <a:ea typeface="华文楷体" pitchFamily="2" charset="-122"/>
              </a:rPr>
              <a:t>自然科学奖项目最好不要采用“</a:t>
            </a:r>
            <a:r>
              <a:rPr lang="en-US" altLang="zh-CN" b="1" dirty="0" smtClean="0">
                <a:solidFill>
                  <a:srgbClr val="151001"/>
                </a:solidFill>
                <a:latin typeface="华文楷体" pitchFamily="2" charset="-122"/>
                <a:ea typeface="华文楷体" pitchFamily="2" charset="-122"/>
              </a:rPr>
              <a:t>...</a:t>
            </a:r>
            <a:r>
              <a:rPr lang="zh-CN" altLang="en-US" b="1" dirty="0" smtClean="0">
                <a:solidFill>
                  <a:srgbClr val="151001"/>
                </a:solidFill>
                <a:latin typeface="华文楷体" pitchFamily="2" charset="-122"/>
                <a:ea typeface="华文楷体" pitchFamily="2" charset="-122"/>
              </a:rPr>
              <a:t>的应用”。</a:t>
            </a:r>
          </a:p>
          <a:p>
            <a:pPr eaLnBrk="1" hangingPunct="1">
              <a:lnSpc>
                <a:spcPct val="150000"/>
              </a:lnSpc>
              <a:spcBef>
                <a:spcPct val="0"/>
              </a:spcBef>
            </a:pPr>
            <a:r>
              <a:rPr lang="zh-CN" altLang="en-US" b="1" dirty="0" smtClean="0">
                <a:solidFill>
                  <a:srgbClr val="151001"/>
                </a:solidFill>
                <a:latin typeface="华文楷体" pitchFamily="2" charset="-122"/>
                <a:ea typeface="华文楷体" pitchFamily="2" charset="-122"/>
              </a:rPr>
              <a:t>技术发明奖与科技进步奖最好不要采用“</a:t>
            </a:r>
            <a:r>
              <a:rPr lang="en-US" altLang="zh-CN" b="1" dirty="0" smtClean="0">
                <a:solidFill>
                  <a:srgbClr val="151001"/>
                </a:solidFill>
                <a:latin typeface="华文楷体" pitchFamily="2" charset="-122"/>
                <a:ea typeface="华文楷体" pitchFamily="2" charset="-122"/>
              </a:rPr>
              <a:t>...</a:t>
            </a:r>
            <a:r>
              <a:rPr lang="zh-CN" altLang="en-US" b="1" dirty="0" smtClean="0">
                <a:solidFill>
                  <a:srgbClr val="151001"/>
                </a:solidFill>
                <a:latin typeface="华文楷体" pitchFamily="2" charset="-122"/>
                <a:ea typeface="华文楷体" pitchFamily="2" charset="-122"/>
              </a:rPr>
              <a:t>的研究”。</a:t>
            </a:r>
            <a:endParaRPr lang="en-US" altLang="zh-CN" b="1" dirty="0" smtClean="0">
              <a:solidFill>
                <a:srgbClr val="151001"/>
              </a:solidFill>
              <a:latin typeface="华文楷体" pitchFamily="2" charset="-122"/>
              <a:ea typeface="华文楷体" pitchFamily="2" charset="-122"/>
            </a:endParaRPr>
          </a:p>
          <a:p>
            <a:pPr eaLnBrk="1" hangingPunct="1">
              <a:lnSpc>
                <a:spcPct val="150000"/>
              </a:lnSpc>
              <a:spcBef>
                <a:spcPct val="0"/>
              </a:spcBef>
              <a:buFont typeface="Wingdings" pitchFamily="2" charset="2"/>
              <a:buNone/>
            </a:pPr>
            <a:r>
              <a:rPr lang="zh-CN" altLang="en-US" b="1" dirty="0" smtClean="0">
                <a:solidFill>
                  <a:srgbClr val="151001"/>
                </a:solidFill>
                <a:latin typeface="华文楷体" pitchFamily="2" charset="-122"/>
                <a:ea typeface="华文楷体" pitchFamily="2" charset="-122"/>
              </a:rPr>
              <a:t>   名称中不要出现企业名称、商品名称等字样</a:t>
            </a:r>
          </a:p>
          <a:p>
            <a:pPr eaLnBrk="1" hangingPunct="1">
              <a:lnSpc>
                <a:spcPct val="150000"/>
              </a:lnSpc>
              <a:spcBef>
                <a:spcPct val="0"/>
              </a:spcBef>
            </a:pPr>
            <a:r>
              <a:rPr lang="zh-CN" altLang="en-US" b="1" dirty="0" smtClean="0">
                <a:solidFill>
                  <a:srgbClr val="151001"/>
                </a:solidFill>
                <a:latin typeface="华文楷体" pitchFamily="2" charset="-122"/>
                <a:ea typeface="华文楷体" pitchFamily="2" charset="-122"/>
              </a:rPr>
              <a:t>科普作品项目直接填写科普作品名称</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idx="1"/>
          </p:nvPr>
        </p:nvSpPr>
        <p:spPr>
          <a:xfrm>
            <a:off x="468313" y="260350"/>
            <a:ext cx="8229600" cy="6192838"/>
          </a:xfrm>
        </p:spPr>
        <p:txBody>
          <a:bodyPr/>
          <a:lstStyle/>
          <a:p>
            <a:pPr eaLnBrk="1" hangingPunct="1">
              <a:lnSpc>
                <a:spcPct val="125000"/>
              </a:lnSpc>
              <a:buFont typeface="Wingdings" pitchFamily="2" charset="2"/>
              <a:buNone/>
            </a:pPr>
            <a:r>
              <a:rPr lang="en-US" altLang="zh-CN" b="1" dirty="0" smtClean="0">
                <a:solidFill>
                  <a:srgbClr val="0000FF"/>
                </a:solidFill>
                <a:latin typeface="华文楷体" pitchFamily="2" charset="-122"/>
                <a:ea typeface="华文楷体" pitchFamily="2" charset="-122"/>
              </a:rPr>
              <a:t>4</a:t>
            </a:r>
            <a:r>
              <a:rPr lang="zh-CN" altLang="en-US" b="1" dirty="0" smtClean="0">
                <a:solidFill>
                  <a:srgbClr val="0000FF"/>
                </a:solidFill>
                <a:latin typeface="华文楷体" pitchFamily="2" charset="-122"/>
                <a:ea typeface="华文楷体" pitchFamily="2" charset="-122"/>
              </a:rPr>
              <a:t>、专业评审组与学科选择</a:t>
            </a:r>
          </a:p>
          <a:p>
            <a:pPr eaLnBrk="1" hangingPunct="1">
              <a:lnSpc>
                <a:spcPct val="125000"/>
              </a:lnSpc>
              <a:buFont typeface="Wingdings" pitchFamily="2" charset="2"/>
              <a:buNone/>
            </a:pPr>
            <a:r>
              <a:rPr lang="zh-CN" altLang="en-US" sz="2800" dirty="0" smtClean="0">
                <a:solidFill>
                  <a:srgbClr val="151001"/>
                </a:solidFill>
                <a:latin typeface="华文楷体" pitchFamily="2" charset="-122"/>
                <a:ea typeface="华文楷体" pitchFamily="2" charset="-122"/>
              </a:rPr>
              <a:t>　     </a:t>
            </a:r>
            <a:r>
              <a:rPr lang="zh-CN" altLang="en-US" sz="2800" b="1" dirty="0" smtClean="0">
                <a:solidFill>
                  <a:srgbClr val="151001"/>
                </a:solidFill>
                <a:latin typeface="华文楷体" pitchFamily="2" charset="-122"/>
                <a:ea typeface="华文楷体" pitchFamily="2" charset="-122"/>
              </a:rPr>
              <a:t>依据重要科学发现、主要技术发明、主要科技创新所属科学领域填写，按重要性排序。</a:t>
            </a:r>
          </a:p>
          <a:p>
            <a:pPr eaLnBrk="1" hangingPunct="1">
              <a:lnSpc>
                <a:spcPct val="120000"/>
              </a:lnSpc>
              <a:buFont typeface="Wingdings" pitchFamily="2" charset="2"/>
              <a:buNone/>
            </a:pPr>
            <a:r>
              <a:rPr lang="zh-CN" altLang="en-US" sz="2800" b="1" dirty="0" smtClean="0">
                <a:solidFill>
                  <a:srgbClr val="151001"/>
                </a:solidFill>
                <a:latin typeface="华文楷体" pitchFamily="2" charset="-122"/>
                <a:ea typeface="华文楷体" pitchFamily="2" charset="-122"/>
              </a:rPr>
              <a:t>　    所属学科代码应为三级学科代码。该学科与专业评审组关联。</a:t>
            </a:r>
          </a:p>
          <a:p>
            <a:pPr eaLnBrk="1" hangingPunct="1">
              <a:lnSpc>
                <a:spcPct val="120000"/>
              </a:lnSpc>
              <a:buFont typeface="Wingdings" pitchFamily="2" charset="2"/>
              <a:buNone/>
            </a:pPr>
            <a:r>
              <a:rPr lang="zh-CN" altLang="en-US" sz="2800" b="1" dirty="0" smtClean="0">
                <a:solidFill>
                  <a:srgbClr val="151001"/>
                </a:solidFill>
                <a:latin typeface="华文楷体" pitchFamily="2" charset="-122"/>
                <a:ea typeface="华文楷体" pitchFamily="2" charset="-122"/>
              </a:rPr>
              <a:t>　    可在相关学科再选一个项目相关的学科。</a:t>
            </a:r>
            <a:endParaRPr lang="en-US" altLang="zh-CN" sz="2800" b="1" dirty="0" smtClean="0">
              <a:solidFill>
                <a:srgbClr val="151001"/>
              </a:solidFill>
              <a:latin typeface="华文楷体" pitchFamily="2" charset="-122"/>
              <a:ea typeface="华文楷体" pitchFamily="2" charset="-122"/>
            </a:endParaRPr>
          </a:p>
          <a:p>
            <a:pPr eaLnBrk="1" hangingPunct="1">
              <a:lnSpc>
                <a:spcPct val="120000"/>
              </a:lnSpc>
              <a:buFont typeface="Wingdings" pitchFamily="2" charset="2"/>
              <a:buNone/>
            </a:pPr>
            <a:r>
              <a:rPr lang="zh-CN" altLang="en-US" sz="2800" b="1" dirty="0" smtClean="0">
                <a:solidFill>
                  <a:srgbClr val="151001"/>
                </a:solidFill>
                <a:latin typeface="华文楷体" pitchFamily="2" charset="-122"/>
                <a:ea typeface="华文楷体" pitchFamily="2" charset="-122"/>
              </a:rPr>
              <a:t>         科学技术普及、现代服务业信息化、工人农民创新评审组项目所属学科选择评审组学科，相关学科选择项目所属科学领域学科</a:t>
            </a:r>
            <a:r>
              <a:rPr lang="zh-CN" altLang="en-US" sz="2800" b="1" dirty="0" smtClean="0">
                <a:solidFill>
                  <a:srgbClr val="151001"/>
                </a:solidFill>
                <a:latin typeface="华文楷体" pitchFamily="2" charset="-122"/>
                <a:ea typeface="华文楷体" pitchFamily="2" charset="-122"/>
              </a:rPr>
              <a:t>。</a:t>
            </a:r>
            <a:endParaRPr lang="en-US" altLang="zh-CN" sz="2800" b="1" dirty="0" smtClean="0">
              <a:solidFill>
                <a:srgbClr val="151001"/>
              </a:solidFill>
              <a:latin typeface="华文楷体" pitchFamily="2" charset="-122"/>
              <a:ea typeface="华文楷体" pitchFamily="2" charset="-122"/>
            </a:endParaRPr>
          </a:p>
          <a:p>
            <a:pPr eaLnBrk="1" hangingPunct="1">
              <a:lnSpc>
                <a:spcPct val="120000"/>
              </a:lnSpc>
              <a:buFont typeface="Wingdings" pitchFamily="2" charset="2"/>
              <a:buNone/>
            </a:pPr>
            <a:r>
              <a:rPr lang="en-US" altLang="zh-CN" sz="2800" b="1" dirty="0" smtClean="0">
                <a:solidFill>
                  <a:srgbClr val="151001"/>
                </a:solidFill>
                <a:latin typeface="华文楷体" pitchFamily="2" charset="-122"/>
                <a:ea typeface="华文楷体" pitchFamily="2" charset="-122"/>
              </a:rPr>
              <a:t> </a:t>
            </a:r>
            <a:r>
              <a:rPr lang="en-US" altLang="zh-CN" sz="2800" b="1" dirty="0" smtClean="0">
                <a:solidFill>
                  <a:srgbClr val="151001"/>
                </a:solidFill>
                <a:latin typeface="华文楷体" pitchFamily="2" charset="-122"/>
                <a:ea typeface="华文楷体" pitchFamily="2" charset="-122"/>
              </a:rPr>
              <a:t>        </a:t>
            </a:r>
            <a:r>
              <a:rPr lang="zh-CN" altLang="en-US" sz="2800" b="1" dirty="0" smtClean="0">
                <a:solidFill>
                  <a:srgbClr val="151001"/>
                </a:solidFill>
                <a:latin typeface="华文楷体" pitchFamily="2" charset="-122"/>
                <a:ea typeface="华文楷体" pitchFamily="2" charset="-122"/>
              </a:rPr>
              <a:t>今年增加设立</a:t>
            </a:r>
            <a:r>
              <a:rPr lang="zh-CN" altLang="en-US" sz="2800" b="1" dirty="0" smtClean="0">
                <a:solidFill>
                  <a:srgbClr val="FF0000"/>
                </a:solidFill>
                <a:latin typeface="华文楷体" pitchFamily="2" charset="-122"/>
                <a:ea typeface="华文楷体" pitchFamily="2" charset="-122"/>
              </a:rPr>
              <a:t>化学组</a:t>
            </a:r>
            <a:r>
              <a:rPr lang="zh-CN" altLang="en-US" sz="2800" b="1" dirty="0" smtClean="0">
                <a:solidFill>
                  <a:srgbClr val="151001"/>
                </a:solidFill>
                <a:latin typeface="华文楷体" pitchFamily="2" charset="-122"/>
                <a:ea typeface="华文楷体" pitchFamily="2" charset="-122"/>
              </a:rPr>
              <a:t>、</a:t>
            </a:r>
            <a:r>
              <a:rPr lang="zh-CN" altLang="en-US" sz="2800" b="1" dirty="0" smtClean="0">
                <a:solidFill>
                  <a:srgbClr val="FF0000"/>
                </a:solidFill>
                <a:latin typeface="华文楷体" pitchFamily="2" charset="-122"/>
                <a:ea typeface="华文楷体" pitchFamily="2" charset="-122"/>
              </a:rPr>
              <a:t>工程技术组</a:t>
            </a:r>
            <a:r>
              <a:rPr lang="zh-CN" altLang="en-US" sz="2800" b="1" dirty="0" smtClean="0">
                <a:solidFill>
                  <a:srgbClr val="151001"/>
                </a:solidFill>
                <a:latin typeface="华文楷体" pitchFamily="2" charset="-122"/>
                <a:ea typeface="华文楷体" pitchFamily="2" charset="-122"/>
              </a:rPr>
              <a:t>。</a:t>
            </a:r>
            <a:endParaRPr lang="en-US" altLang="zh-CN" sz="2800" b="1" dirty="0" smtClean="0">
              <a:latin typeface="黑体" pitchFamily="2" charset="-122"/>
              <a:ea typeface="黑体" pitchFamily="2"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idx="1"/>
          </p:nvPr>
        </p:nvSpPr>
        <p:spPr>
          <a:xfrm>
            <a:off x="785786" y="428604"/>
            <a:ext cx="7643866" cy="5526104"/>
          </a:xfrm>
        </p:spPr>
        <p:txBody>
          <a:bodyPr/>
          <a:lstStyle/>
          <a:p>
            <a:pPr eaLnBrk="1" hangingPunct="1">
              <a:lnSpc>
                <a:spcPct val="140000"/>
              </a:lnSpc>
              <a:buFont typeface="Wingdings" pitchFamily="2" charset="2"/>
              <a:buNone/>
            </a:pPr>
            <a:r>
              <a:rPr lang="en-US" altLang="zh-CN" b="1" dirty="0" smtClean="0">
                <a:solidFill>
                  <a:srgbClr val="0000FF"/>
                </a:solidFill>
                <a:latin typeface="华文楷体" pitchFamily="2" charset="-122"/>
                <a:ea typeface="华文楷体" pitchFamily="2" charset="-122"/>
              </a:rPr>
              <a:t> </a:t>
            </a:r>
            <a:r>
              <a:rPr lang="en-US" altLang="zh-CN" sz="2800" b="1" dirty="0" smtClean="0">
                <a:solidFill>
                  <a:srgbClr val="0000FF"/>
                </a:solidFill>
                <a:latin typeface="华文楷体" pitchFamily="2" charset="-122"/>
                <a:ea typeface="华文楷体" pitchFamily="2" charset="-122"/>
              </a:rPr>
              <a:t>5</a:t>
            </a:r>
            <a:r>
              <a:rPr lang="zh-CN" altLang="en-US" sz="2800" b="1" dirty="0" smtClean="0">
                <a:solidFill>
                  <a:srgbClr val="0000FF"/>
                </a:solidFill>
                <a:latin typeface="华文楷体" pitchFamily="2" charset="-122"/>
                <a:ea typeface="华文楷体" pitchFamily="2" charset="-122"/>
              </a:rPr>
              <a:t>、项目简介</a:t>
            </a:r>
          </a:p>
          <a:p>
            <a:pPr eaLnBrk="1" hangingPunct="1">
              <a:lnSpc>
                <a:spcPts val="4600"/>
              </a:lnSpc>
              <a:buFont typeface="Wingdings" pitchFamily="2" charset="2"/>
              <a:buNone/>
            </a:pPr>
            <a:r>
              <a:rPr lang="zh-CN" altLang="en-US" sz="2800" dirty="0" smtClean="0">
                <a:solidFill>
                  <a:srgbClr val="151001"/>
                </a:solidFill>
                <a:latin typeface="华文楷体" pitchFamily="2" charset="-122"/>
                <a:ea typeface="华文楷体" pitchFamily="2" charset="-122"/>
              </a:rPr>
              <a:t> 　    </a:t>
            </a:r>
            <a:r>
              <a:rPr lang="zh-CN" altLang="en-US" sz="2800" b="1" dirty="0" smtClean="0">
                <a:solidFill>
                  <a:srgbClr val="151001"/>
                </a:solidFill>
                <a:latin typeface="华文楷体" pitchFamily="2" charset="-122"/>
                <a:ea typeface="华文楷体" pitchFamily="2" charset="-122"/>
              </a:rPr>
              <a:t>向</a:t>
            </a:r>
            <a:r>
              <a:rPr lang="zh-CN" altLang="en-US" sz="2800" b="1" dirty="0" smtClean="0">
                <a:solidFill>
                  <a:srgbClr val="151001"/>
                </a:solidFill>
                <a:latin typeface="华文楷体" pitchFamily="2" charset="-122"/>
                <a:ea typeface="华文楷体" pitchFamily="2" charset="-122"/>
              </a:rPr>
              <a:t>国内外公开宣传、介绍项目的资料</a:t>
            </a:r>
            <a:r>
              <a:rPr lang="zh-CN" altLang="en-US" sz="2800" b="1" dirty="0" smtClean="0">
                <a:solidFill>
                  <a:srgbClr val="151001"/>
                </a:solidFill>
                <a:latin typeface="华文楷体" pitchFamily="2" charset="-122"/>
                <a:ea typeface="华文楷体" pitchFamily="2" charset="-122"/>
              </a:rPr>
              <a:t>，内容</a:t>
            </a:r>
            <a:r>
              <a:rPr lang="zh-CN" altLang="en-US" sz="2800" b="1" dirty="0" smtClean="0">
                <a:solidFill>
                  <a:srgbClr val="151001"/>
                </a:solidFill>
                <a:latin typeface="华文楷体" pitchFamily="2" charset="-122"/>
                <a:ea typeface="华文楷体" pitchFamily="2" charset="-122"/>
              </a:rPr>
              <a:t>准确、严谨、扼要，</a:t>
            </a:r>
            <a:r>
              <a:rPr lang="en-US" altLang="zh-CN" sz="2800" b="1" dirty="0" smtClean="0">
                <a:solidFill>
                  <a:srgbClr val="151001"/>
                </a:solidFill>
                <a:latin typeface="华文楷体" pitchFamily="2" charset="-122"/>
                <a:ea typeface="华文楷体" pitchFamily="2" charset="-122"/>
              </a:rPr>
              <a:t>1200</a:t>
            </a:r>
            <a:r>
              <a:rPr lang="zh-CN" altLang="en-US" sz="2800" b="1" dirty="0" smtClean="0">
                <a:solidFill>
                  <a:srgbClr val="151001"/>
                </a:solidFill>
                <a:latin typeface="华文楷体" pitchFamily="2" charset="-122"/>
                <a:ea typeface="华文楷体" pitchFamily="2" charset="-122"/>
              </a:rPr>
              <a:t>字内</a:t>
            </a:r>
            <a:r>
              <a:rPr lang="zh-CN" altLang="en-US" sz="2800" b="1" dirty="0" smtClean="0">
                <a:solidFill>
                  <a:srgbClr val="151001"/>
                </a:solidFill>
                <a:latin typeface="华文楷体" pitchFamily="2" charset="-122"/>
                <a:ea typeface="华文楷体" pitchFamily="2" charset="-122"/>
              </a:rPr>
              <a:t>，包括</a:t>
            </a:r>
            <a:r>
              <a:rPr lang="zh-CN" altLang="en-US" sz="2800" b="1" dirty="0" smtClean="0">
                <a:solidFill>
                  <a:srgbClr val="151001"/>
                </a:solidFill>
                <a:latin typeface="华文楷体" pitchFamily="2" charset="-122"/>
                <a:ea typeface="华文楷体" pitchFamily="2" charset="-122"/>
              </a:rPr>
              <a:t>：</a:t>
            </a:r>
          </a:p>
          <a:p>
            <a:pPr eaLnBrk="1" hangingPunct="1">
              <a:lnSpc>
                <a:spcPts val="4600"/>
              </a:lnSpc>
              <a:buFontTx/>
              <a:buNone/>
            </a:pPr>
            <a:r>
              <a:rPr lang="zh-CN" altLang="en-US" sz="2800" b="1" dirty="0" smtClean="0">
                <a:solidFill>
                  <a:srgbClr val="151001"/>
                </a:solidFill>
                <a:latin typeface="华文楷体" pitchFamily="2" charset="-122"/>
                <a:ea typeface="华文楷体" pitchFamily="2" charset="-122"/>
              </a:rPr>
              <a:t>    </a:t>
            </a:r>
            <a:r>
              <a:rPr lang="zh-CN" altLang="en-US" sz="2800" b="1" dirty="0" smtClean="0">
                <a:solidFill>
                  <a:srgbClr val="151001"/>
                </a:solidFill>
                <a:latin typeface="华文楷体" pitchFamily="2" charset="-122"/>
                <a:ea typeface="华文楷体" pitchFamily="2" charset="-122"/>
              </a:rPr>
              <a:t>    </a:t>
            </a:r>
            <a:r>
              <a:rPr lang="zh-CN" altLang="en-US" sz="2800" b="1" dirty="0" smtClean="0">
                <a:solidFill>
                  <a:srgbClr val="0000FF"/>
                </a:solidFill>
                <a:latin typeface="华文楷体" pitchFamily="2" charset="-122"/>
                <a:ea typeface="华文楷体" pitchFamily="2" charset="-122"/>
              </a:rPr>
              <a:t>①</a:t>
            </a:r>
            <a:r>
              <a:rPr lang="zh-CN" altLang="en-US" sz="2800" b="1" dirty="0" smtClean="0">
                <a:solidFill>
                  <a:srgbClr val="151001"/>
                </a:solidFill>
                <a:latin typeface="华文楷体" pitchFamily="2" charset="-122"/>
                <a:ea typeface="华文楷体" pitchFamily="2" charset="-122"/>
              </a:rPr>
              <a:t>所属</a:t>
            </a:r>
            <a:r>
              <a:rPr lang="zh-CN" altLang="en-US" sz="2800" b="1" dirty="0" smtClean="0">
                <a:solidFill>
                  <a:srgbClr val="151001"/>
                </a:solidFill>
                <a:latin typeface="华文楷体" pitchFamily="2" charset="-122"/>
                <a:ea typeface="华文楷体" pitchFamily="2" charset="-122"/>
              </a:rPr>
              <a:t>学科，</a:t>
            </a:r>
            <a:r>
              <a:rPr lang="zh-CN" altLang="en-US" sz="2800" b="1" dirty="0" smtClean="0">
                <a:solidFill>
                  <a:srgbClr val="151001"/>
                </a:solidFill>
                <a:latin typeface="华文楷体" pitchFamily="2" charset="-122"/>
                <a:ea typeface="华文楷体" pitchFamily="2" charset="-122"/>
              </a:rPr>
              <a:t>项目</a:t>
            </a:r>
            <a:r>
              <a:rPr lang="zh-CN" altLang="en-US" sz="2800" b="1" dirty="0" smtClean="0">
                <a:solidFill>
                  <a:srgbClr val="151001"/>
                </a:solidFill>
                <a:latin typeface="华文楷体" pitchFamily="2" charset="-122"/>
                <a:ea typeface="华文楷体" pitchFamily="2" charset="-122"/>
              </a:rPr>
              <a:t>背景</a:t>
            </a:r>
            <a:endParaRPr lang="en-US" altLang="zh-CN" sz="2800" b="1" dirty="0" smtClean="0">
              <a:solidFill>
                <a:srgbClr val="151001"/>
              </a:solidFill>
              <a:latin typeface="华文楷体" pitchFamily="2" charset="-122"/>
              <a:ea typeface="华文楷体" pitchFamily="2" charset="-122"/>
            </a:endParaRPr>
          </a:p>
          <a:p>
            <a:pPr eaLnBrk="1" hangingPunct="1">
              <a:lnSpc>
                <a:spcPts val="4600"/>
              </a:lnSpc>
              <a:buFontTx/>
              <a:buNone/>
            </a:pPr>
            <a:r>
              <a:rPr lang="zh-CN" altLang="en-US" sz="2800" b="1" dirty="0" smtClean="0">
                <a:solidFill>
                  <a:srgbClr val="0000FF"/>
                </a:solidFill>
                <a:latin typeface="华文楷体" pitchFamily="2" charset="-122"/>
                <a:ea typeface="华文楷体" pitchFamily="2" charset="-122"/>
              </a:rPr>
              <a:t>        ② </a:t>
            </a:r>
            <a:r>
              <a:rPr lang="zh-CN" altLang="en-US" sz="2800" b="1" dirty="0" smtClean="0">
                <a:solidFill>
                  <a:srgbClr val="151001"/>
                </a:solidFill>
                <a:latin typeface="华文楷体" pitchFamily="2" charset="-122"/>
                <a:ea typeface="华文楷体" pitchFamily="2" charset="-122"/>
              </a:rPr>
              <a:t>“重要科学发现”、“主要技术发明”或</a:t>
            </a:r>
            <a:r>
              <a:rPr lang="zh-CN" altLang="en-US" sz="2800" b="1" dirty="0" smtClean="0">
                <a:solidFill>
                  <a:srgbClr val="151001"/>
                </a:solidFill>
                <a:latin typeface="华文楷体" pitchFamily="2" charset="-122"/>
                <a:ea typeface="华文楷体" pitchFamily="2" charset="-122"/>
              </a:rPr>
              <a:t>“主要科技创新”</a:t>
            </a:r>
            <a:endParaRPr lang="en-US" altLang="zh-CN" sz="2800" b="1" dirty="0" smtClean="0">
              <a:solidFill>
                <a:srgbClr val="151001"/>
              </a:solidFill>
              <a:latin typeface="华文楷体" pitchFamily="2" charset="-122"/>
              <a:ea typeface="华文楷体" pitchFamily="2" charset="-122"/>
            </a:endParaRPr>
          </a:p>
          <a:p>
            <a:pPr eaLnBrk="1" hangingPunct="1">
              <a:lnSpc>
                <a:spcPts val="4600"/>
              </a:lnSpc>
              <a:buFontTx/>
              <a:buNone/>
            </a:pPr>
            <a:r>
              <a:rPr lang="zh-CN" altLang="en-US" sz="2800" b="1" dirty="0" smtClean="0">
                <a:solidFill>
                  <a:srgbClr val="0000FF"/>
                </a:solidFill>
                <a:latin typeface="华文楷体" pitchFamily="2" charset="-122"/>
                <a:ea typeface="华文楷体" pitchFamily="2" charset="-122"/>
              </a:rPr>
              <a:t>        </a:t>
            </a:r>
            <a:r>
              <a:rPr lang="zh-CN" altLang="en-US" sz="2800" b="1" dirty="0" smtClean="0">
                <a:solidFill>
                  <a:srgbClr val="0000FF"/>
                </a:solidFill>
                <a:latin typeface="华文楷体" pitchFamily="2" charset="-122"/>
                <a:ea typeface="华文楷体" pitchFamily="2" charset="-122"/>
              </a:rPr>
              <a:t>③</a:t>
            </a:r>
            <a:r>
              <a:rPr lang="zh-CN" altLang="en-US" sz="2800" b="1" dirty="0" smtClean="0">
                <a:solidFill>
                  <a:srgbClr val="151001"/>
                </a:solidFill>
                <a:latin typeface="华文楷体" pitchFamily="2" charset="-122"/>
                <a:ea typeface="华文楷体" pitchFamily="2" charset="-122"/>
              </a:rPr>
              <a:t>论文</a:t>
            </a:r>
            <a:r>
              <a:rPr lang="zh-CN" altLang="en-US" sz="2800" b="1" dirty="0" smtClean="0">
                <a:solidFill>
                  <a:srgbClr val="151001"/>
                </a:solidFill>
                <a:latin typeface="华文楷体" pitchFamily="2" charset="-122"/>
                <a:ea typeface="华文楷体" pitchFamily="2" charset="-122"/>
              </a:rPr>
              <a:t>、</a:t>
            </a:r>
            <a:r>
              <a:rPr lang="zh-CN" altLang="en-US" sz="2800" b="1" dirty="0" smtClean="0">
                <a:solidFill>
                  <a:srgbClr val="151001"/>
                </a:solidFill>
                <a:latin typeface="华文楷体" pitchFamily="2" charset="-122"/>
                <a:ea typeface="华文楷体" pitchFamily="2" charset="-122"/>
              </a:rPr>
              <a:t>论著</a:t>
            </a:r>
            <a:r>
              <a:rPr lang="zh-CN" altLang="en-US" sz="2800" b="1" dirty="0" smtClean="0">
                <a:solidFill>
                  <a:srgbClr val="151001"/>
                </a:solidFill>
                <a:latin typeface="华文楷体" pitchFamily="2" charset="-122"/>
                <a:ea typeface="华文楷体" pitchFamily="2" charset="-122"/>
              </a:rPr>
              <a:t>等知识产权情况及</a:t>
            </a:r>
            <a:r>
              <a:rPr lang="zh-CN" altLang="en-US" sz="2800" b="1" dirty="0" smtClean="0">
                <a:solidFill>
                  <a:srgbClr val="151001"/>
                </a:solidFill>
                <a:latin typeface="华文楷体" pitchFamily="2" charset="-122"/>
                <a:ea typeface="华文楷体" pitchFamily="2" charset="-122"/>
              </a:rPr>
              <a:t>水平</a:t>
            </a:r>
            <a:endParaRPr lang="en-US" altLang="zh-CN" sz="2800" b="1" dirty="0" smtClean="0">
              <a:solidFill>
                <a:srgbClr val="151001"/>
              </a:solidFill>
              <a:latin typeface="华文楷体" pitchFamily="2" charset="-122"/>
              <a:ea typeface="华文楷体" pitchFamily="2" charset="-122"/>
            </a:endParaRPr>
          </a:p>
          <a:p>
            <a:pPr eaLnBrk="1" hangingPunct="1">
              <a:lnSpc>
                <a:spcPts val="4600"/>
              </a:lnSpc>
              <a:buFontTx/>
              <a:buNone/>
            </a:pPr>
            <a:r>
              <a:rPr lang="zh-CN" altLang="en-US" sz="2800" b="1" dirty="0" smtClean="0">
                <a:solidFill>
                  <a:srgbClr val="0000FF"/>
                </a:solidFill>
                <a:latin typeface="华文楷体" pitchFamily="2" charset="-122"/>
                <a:ea typeface="华文楷体" pitchFamily="2" charset="-122"/>
              </a:rPr>
              <a:t>        </a:t>
            </a:r>
            <a:r>
              <a:rPr lang="zh-CN" altLang="en-US" sz="2800" b="1" dirty="0" smtClean="0">
                <a:solidFill>
                  <a:srgbClr val="0000FF"/>
                </a:solidFill>
                <a:latin typeface="华文楷体" pitchFamily="2" charset="-122"/>
                <a:ea typeface="华文楷体" pitchFamily="2" charset="-122"/>
              </a:rPr>
              <a:t>④</a:t>
            </a:r>
            <a:r>
              <a:rPr lang="zh-CN" altLang="en-US" sz="2800" b="1" dirty="0" smtClean="0">
                <a:solidFill>
                  <a:srgbClr val="151001"/>
                </a:solidFill>
                <a:latin typeface="华文楷体" pitchFamily="2" charset="-122"/>
                <a:ea typeface="华文楷体" pitchFamily="2" charset="-122"/>
              </a:rPr>
              <a:t>推广应用</a:t>
            </a:r>
            <a:r>
              <a:rPr lang="zh-CN" altLang="en-US" sz="2800" b="1" dirty="0" smtClean="0">
                <a:solidFill>
                  <a:srgbClr val="151001"/>
                </a:solidFill>
                <a:latin typeface="华文楷体" pitchFamily="2" charset="-122"/>
                <a:ea typeface="华文楷体" pitchFamily="2" charset="-122"/>
              </a:rPr>
              <a:t>情况、经济社会效益</a:t>
            </a:r>
          </a:p>
          <a:p>
            <a:pPr eaLnBrk="1" hangingPunct="1">
              <a:lnSpc>
                <a:spcPct val="140000"/>
              </a:lnSpc>
              <a:buFont typeface="Wingdings" pitchFamily="2" charset="2"/>
              <a:buNone/>
            </a:pPr>
            <a:endParaRPr lang="en-US" altLang="zh-CN" sz="2800" b="1" dirty="0" smtClean="0">
              <a:latin typeface="黑体" pitchFamily="2" charset="-122"/>
              <a:ea typeface="黑体" pitchFamily="2"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idx="1"/>
          </p:nvPr>
        </p:nvSpPr>
        <p:spPr>
          <a:xfrm>
            <a:off x="428596" y="500042"/>
            <a:ext cx="8291513" cy="5905500"/>
          </a:xfrm>
        </p:spPr>
        <p:txBody>
          <a:bodyPr/>
          <a:lstStyle/>
          <a:p>
            <a:pPr eaLnBrk="1" hangingPunct="1">
              <a:lnSpc>
                <a:spcPct val="150000"/>
              </a:lnSpc>
              <a:buFontTx/>
              <a:buNone/>
            </a:pPr>
            <a:r>
              <a:rPr lang="en-US" altLang="zh-CN" sz="2800" b="1" dirty="0" smtClean="0">
                <a:solidFill>
                  <a:srgbClr val="0000FF"/>
                </a:solidFill>
                <a:latin typeface="华文楷体" pitchFamily="2" charset="-122"/>
                <a:ea typeface="华文楷体" pitchFamily="2" charset="-122"/>
              </a:rPr>
              <a:t>6</a:t>
            </a:r>
            <a:r>
              <a:rPr lang="zh-CN" altLang="en-US" sz="2800" b="1" dirty="0" smtClean="0">
                <a:solidFill>
                  <a:srgbClr val="0000FF"/>
                </a:solidFill>
                <a:latin typeface="华文楷体" pitchFamily="2" charset="-122"/>
                <a:ea typeface="华文楷体" pitchFamily="2" charset="-122"/>
              </a:rPr>
              <a:t>、项目详细内容</a:t>
            </a:r>
            <a:endParaRPr lang="en-US" altLang="zh-CN" sz="2800" b="1" dirty="0" smtClean="0">
              <a:solidFill>
                <a:srgbClr val="0000FF"/>
              </a:solidFill>
              <a:latin typeface="华文楷体" pitchFamily="2" charset="-122"/>
              <a:ea typeface="华文楷体" pitchFamily="2" charset="-122"/>
            </a:endParaRPr>
          </a:p>
          <a:p>
            <a:pPr eaLnBrk="1" hangingPunct="1">
              <a:lnSpc>
                <a:spcPct val="150000"/>
              </a:lnSpc>
              <a:buFontTx/>
              <a:buNone/>
            </a:pPr>
            <a:r>
              <a:rPr lang="zh-CN" altLang="en-US" sz="2800" b="1" dirty="0" smtClean="0">
                <a:solidFill>
                  <a:srgbClr val="151001"/>
                </a:solidFill>
                <a:latin typeface="华文楷体" pitchFamily="2" charset="-122"/>
                <a:ea typeface="华文楷体" pitchFamily="2" charset="-122"/>
              </a:rPr>
              <a:t>包括：</a:t>
            </a:r>
            <a:endParaRPr lang="en-US" altLang="zh-CN" sz="2800" b="1" dirty="0" smtClean="0">
              <a:solidFill>
                <a:srgbClr val="151001"/>
              </a:solidFill>
              <a:latin typeface="华文楷体" pitchFamily="2" charset="-122"/>
              <a:ea typeface="华文楷体" pitchFamily="2" charset="-122"/>
            </a:endParaRPr>
          </a:p>
          <a:p>
            <a:pPr eaLnBrk="1" hangingPunct="1">
              <a:lnSpc>
                <a:spcPct val="150000"/>
              </a:lnSpc>
              <a:buFontTx/>
              <a:buNone/>
            </a:pPr>
            <a:r>
              <a:rPr lang="zh-CN" altLang="en-US" sz="2800" b="1" dirty="0" smtClean="0">
                <a:solidFill>
                  <a:srgbClr val="151001"/>
                </a:solidFill>
                <a:latin typeface="华文楷体" pitchFamily="2" charset="-122"/>
                <a:ea typeface="华文楷体" pitchFamily="2" charset="-122"/>
              </a:rPr>
              <a:t>       </a:t>
            </a:r>
            <a:r>
              <a:rPr lang="zh-CN" altLang="en-US" sz="2800" b="1" dirty="0" smtClean="0">
                <a:solidFill>
                  <a:srgbClr val="151001"/>
                </a:solidFill>
                <a:latin typeface="华文楷体" pitchFamily="2" charset="-122"/>
                <a:ea typeface="华文楷体" pitchFamily="2" charset="-122"/>
              </a:rPr>
              <a:t>（</a:t>
            </a:r>
            <a:r>
              <a:rPr lang="en-US" altLang="zh-CN" sz="2800" b="1" dirty="0" smtClean="0">
                <a:solidFill>
                  <a:srgbClr val="151001"/>
                </a:solidFill>
                <a:latin typeface="华文楷体" pitchFamily="2" charset="-122"/>
                <a:ea typeface="华文楷体" pitchFamily="2" charset="-122"/>
              </a:rPr>
              <a:t>1</a:t>
            </a:r>
            <a:r>
              <a:rPr lang="zh-CN" altLang="en-US" sz="2800" b="1" dirty="0" smtClean="0">
                <a:solidFill>
                  <a:srgbClr val="151001"/>
                </a:solidFill>
                <a:latin typeface="华文楷体" pitchFamily="2" charset="-122"/>
                <a:ea typeface="华文楷体" pitchFamily="2" charset="-122"/>
              </a:rPr>
              <a:t>）</a:t>
            </a:r>
            <a:r>
              <a:rPr lang="zh-CN" altLang="en-US" sz="2800" b="1" dirty="0" smtClean="0">
                <a:solidFill>
                  <a:srgbClr val="151001"/>
                </a:solidFill>
                <a:latin typeface="华文楷体" pitchFamily="2" charset="-122"/>
                <a:ea typeface="华文楷体" pitchFamily="2" charset="-122"/>
              </a:rPr>
              <a:t>主要</a:t>
            </a:r>
            <a:r>
              <a:rPr lang="zh-CN" altLang="en-US" sz="2800" b="1" dirty="0" smtClean="0">
                <a:solidFill>
                  <a:srgbClr val="151001"/>
                </a:solidFill>
                <a:latin typeface="华文楷体" pitchFamily="2" charset="-122"/>
                <a:ea typeface="华文楷体" pitchFamily="2" charset="-122"/>
              </a:rPr>
              <a:t>科学发现、技术发明、技术创新内容        </a:t>
            </a:r>
          </a:p>
          <a:p>
            <a:pPr eaLnBrk="1" hangingPunct="1">
              <a:lnSpc>
                <a:spcPct val="150000"/>
              </a:lnSpc>
              <a:buFont typeface="Wingdings" pitchFamily="2" charset="2"/>
              <a:buNone/>
            </a:pPr>
            <a:r>
              <a:rPr lang="zh-CN" altLang="en-US" sz="2800" b="1" dirty="0" smtClean="0">
                <a:solidFill>
                  <a:srgbClr val="151001"/>
                </a:solidFill>
                <a:latin typeface="华文楷体" pitchFamily="2" charset="-122"/>
                <a:ea typeface="华文楷体" pitchFamily="2" charset="-122"/>
              </a:rPr>
              <a:t>       </a:t>
            </a:r>
            <a:r>
              <a:rPr lang="zh-CN" altLang="en-US" sz="2800" b="1" dirty="0" smtClean="0">
                <a:solidFill>
                  <a:srgbClr val="151001"/>
                </a:solidFill>
                <a:latin typeface="华文楷体" pitchFamily="2" charset="-122"/>
                <a:ea typeface="华文楷体" pitchFamily="2" charset="-122"/>
              </a:rPr>
              <a:t>（</a:t>
            </a:r>
            <a:r>
              <a:rPr lang="en-US" altLang="zh-CN" sz="2800" b="1" dirty="0" smtClean="0">
                <a:solidFill>
                  <a:srgbClr val="151001"/>
                </a:solidFill>
                <a:latin typeface="华文楷体" pitchFamily="2" charset="-122"/>
                <a:ea typeface="华文楷体" pitchFamily="2" charset="-122"/>
              </a:rPr>
              <a:t>2</a:t>
            </a:r>
            <a:r>
              <a:rPr lang="zh-CN" altLang="en-US" sz="2800" b="1" dirty="0" smtClean="0">
                <a:solidFill>
                  <a:srgbClr val="151001"/>
                </a:solidFill>
                <a:latin typeface="华文楷体" pitchFamily="2" charset="-122"/>
                <a:ea typeface="华文楷体" pitchFamily="2" charset="-122"/>
              </a:rPr>
              <a:t>）第三</a:t>
            </a:r>
            <a:r>
              <a:rPr lang="zh-CN" altLang="en-US" sz="2800" b="1" dirty="0" smtClean="0">
                <a:solidFill>
                  <a:srgbClr val="151001"/>
                </a:solidFill>
                <a:latin typeface="华文楷体" pitchFamily="2" charset="-122"/>
                <a:ea typeface="华文楷体" pitchFamily="2" charset="-122"/>
              </a:rPr>
              <a:t>方评价及当前国内外同类研究、同类技术的综合比较</a:t>
            </a:r>
          </a:p>
          <a:p>
            <a:pPr eaLnBrk="1" hangingPunct="1">
              <a:lnSpc>
                <a:spcPct val="150000"/>
              </a:lnSpc>
              <a:buFont typeface="Wingdings" pitchFamily="2" charset="2"/>
              <a:buNone/>
            </a:pPr>
            <a:r>
              <a:rPr lang="zh-CN" altLang="en-US" sz="2800" b="1" dirty="0" smtClean="0">
                <a:solidFill>
                  <a:srgbClr val="151001"/>
                </a:solidFill>
                <a:latin typeface="华文楷体" pitchFamily="2" charset="-122"/>
                <a:ea typeface="华文楷体" pitchFamily="2" charset="-122"/>
              </a:rPr>
              <a:t>       </a:t>
            </a:r>
            <a:r>
              <a:rPr lang="zh-CN" altLang="en-US" sz="2800" b="1" dirty="0" smtClean="0">
                <a:solidFill>
                  <a:srgbClr val="151001"/>
                </a:solidFill>
                <a:latin typeface="华文楷体" pitchFamily="2" charset="-122"/>
                <a:ea typeface="华文楷体" pitchFamily="2" charset="-122"/>
              </a:rPr>
              <a:t>（</a:t>
            </a:r>
            <a:r>
              <a:rPr lang="en-US" altLang="zh-CN" sz="2800" b="1" dirty="0" smtClean="0">
                <a:solidFill>
                  <a:srgbClr val="151001"/>
                </a:solidFill>
                <a:latin typeface="华文楷体" pitchFamily="2" charset="-122"/>
                <a:ea typeface="华文楷体" pitchFamily="2" charset="-122"/>
              </a:rPr>
              <a:t>3</a:t>
            </a:r>
            <a:r>
              <a:rPr lang="zh-CN" altLang="en-US" sz="2800" b="1" dirty="0" smtClean="0">
                <a:solidFill>
                  <a:srgbClr val="151001"/>
                </a:solidFill>
                <a:latin typeface="华文楷体" pitchFamily="2" charset="-122"/>
                <a:ea typeface="华文楷体" pitchFamily="2" charset="-122"/>
              </a:rPr>
              <a:t>）应用</a:t>
            </a:r>
            <a:r>
              <a:rPr lang="zh-CN" altLang="en-US" sz="2800" b="1" dirty="0" smtClean="0">
                <a:solidFill>
                  <a:srgbClr val="151001"/>
                </a:solidFill>
                <a:latin typeface="华文楷体" pitchFamily="2" charset="-122"/>
                <a:ea typeface="华文楷体" pitchFamily="2" charset="-122"/>
              </a:rPr>
              <a:t>与引用情况</a:t>
            </a:r>
          </a:p>
          <a:p>
            <a:pPr eaLnBrk="1" hangingPunct="1">
              <a:lnSpc>
                <a:spcPct val="150000"/>
              </a:lnSpc>
              <a:buFont typeface="Wingdings" pitchFamily="2" charset="2"/>
              <a:buNone/>
            </a:pPr>
            <a:r>
              <a:rPr lang="zh-CN" altLang="en-US" sz="2800" b="1" dirty="0" smtClean="0">
                <a:solidFill>
                  <a:srgbClr val="151001"/>
                </a:solidFill>
                <a:latin typeface="华文楷体" pitchFamily="2" charset="-122"/>
                <a:ea typeface="华文楷体" pitchFamily="2" charset="-122"/>
              </a:rPr>
              <a:t>       </a:t>
            </a:r>
            <a:r>
              <a:rPr lang="zh-CN" altLang="en-US" sz="2800" b="1" dirty="0" smtClean="0">
                <a:solidFill>
                  <a:srgbClr val="151001"/>
                </a:solidFill>
                <a:latin typeface="华文楷体" pitchFamily="2" charset="-122"/>
                <a:ea typeface="华文楷体" pitchFamily="2" charset="-122"/>
              </a:rPr>
              <a:t>（</a:t>
            </a:r>
            <a:r>
              <a:rPr lang="en-US" altLang="zh-CN" sz="2800" b="1" dirty="0" smtClean="0">
                <a:solidFill>
                  <a:srgbClr val="151001"/>
                </a:solidFill>
                <a:latin typeface="华文楷体" pitchFamily="2" charset="-122"/>
                <a:ea typeface="华文楷体" pitchFamily="2" charset="-122"/>
              </a:rPr>
              <a:t>4</a:t>
            </a:r>
            <a:r>
              <a:rPr lang="zh-CN" altLang="en-US" sz="2800" b="1" dirty="0" smtClean="0">
                <a:solidFill>
                  <a:srgbClr val="151001"/>
                </a:solidFill>
                <a:latin typeface="华文楷体" pitchFamily="2" charset="-122"/>
                <a:ea typeface="华文楷体" pitchFamily="2" charset="-122"/>
              </a:rPr>
              <a:t>）</a:t>
            </a:r>
            <a:r>
              <a:rPr lang="zh-CN" altLang="en-US" sz="2800" b="1" dirty="0" smtClean="0">
                <a:solidFill>
                  <a:srgbClr val="151001"/>
                </a:solidFill>
                <a:latin typeface="华文楷体" pitchFamily="2" charset="-122"/>
                <a:ea typeface="华文楷体" pitchFamily="2" charset="-122"/>
              </a:rPr>
              <a:t>经济效益</a:t>
            </a:r>
            <a:r>
              <a:rPr lang="zh-CN" altLang="en-US" sz="2800" b="1" dirty="0" smtClean="0">
                <a:solidFill>
                  <a:srgbClr val="151001"/>
                </a:solidFill>
                <a:latin typeface="华文楷体" pitchFamily="2" charset="-122"/>
                <a:ea typeface="华文楷体" pitchFamily="2" charset="-122"/>
              </a:rPr>
              <a:t>与</a:t>
            </a:r>
            <a:r>
              <a:rPr lang="zh-CN" altLang="en-US" sz="2800" b="1" dirty="0" smtClean="0">
                <a:solidFill>
                  <a:srgbClr val="151001"/>
                </a:solidFill>
                <a:latin typeface="华文楷体" pitchFamily="2" charset="-122"/>
                <a:ea typeface="华文楷体" pitchFamily="2" charset="-122"/>
              </a:rPr>
              <a:t>社会效益</a:t>
            </a:r>
            <a:endParaRPr lang="en-US" altLang="zh-CN" sz="2800" b="1" dirty="0" smtClean="0">
              <a:solidFill>
                <a:srgbClr val="151001"/>
              </a:solidFill>
              <a:latin typeface="华文楷体" pitchFamily="2" charset="-122"/>
              <a:ea typeface="华文楷体" pitchFamily="2" charset="-122"/>
            </a:endParaRPr>
          </a:p>
          <a:p>
            <a:pPr eaLnBrk="1" hangingPunct="1">
              <a:lnSpc>
                <a:spcPct val="150000"/>
              </a:lnSpc>
              <a:buFont typeface="Wingdings" pitchFamily="2" charset="2"/>
              <a:buNone/>
            </a:pPr>
            <a:r>
              <a:rPr lang="zh-CN" altLang="en-US" sz="2800" b="1" dirty="0" smtClean="0">
                <a:solidFill>
                  <a:srgbClr val="151001"/>
                </a:solidFill>
                <a:latin typeface="华文楷体" pitchFamily="2" charset="-122"/>
                <a:ea typeface="华文楷体" pitchFamily="2" charset="-122"/>
              </a:rPr>
              <a:t>       （</a:t>
            </a:r>
            <a:r>
              <a:rPr lang="en-US" altLang="zh-CN" sz="2800" b="1" dirty="0" smtClean="0">
                <a:solidFill>
                  <a:srgbClr val="151001"/>
                </a:solidFill>
                <a:latin typeface="华文楷体" pitchFamily="2" charset="-122"/>
                <a:ea typeface="华文楷体" pitchFamily="2" charset="-122"/>
              </a:rPr>
              <a:t>5</a:t>
            </a:r>
            <a:r>
              <a:rPr lang="zh-CN" altLang="en-US" sz="2800" b="1" dirty="0" smtClean="0">
                <a:solidFill>
                  <a:srgbClr val="151001"/>
                </a:solidFill>
                <a:latin typeface="华文楷体" pitchFamily="2" charset="-122"/>
                <a:ea typeface="华文楷体" pitchFamily="2" charset="-122"/>
              </a:rPr>
              <a:t>）研究局限性</a:t>
            </a:r>
            <a:endParaRPr lang="en-US" altLang="zh-CN" sz="2800" b="1" dirty="0" smtClean="0">
              <a:solidFill>
                <a:srgbClr val="151001"/>
              </a:solidFill>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idx="1"/>
          </p:nvPr>
        </p:nvSpPr>
        <p:spPr>
          <a:xfrm>
            <a:off x="457200" y="765175"/>
            <a:ext cx="8362950" cy="5291138"/>
          </a:xfrm>
        </p:spPr>
        <p:txBody>
          <a:bodyPr/>
          <a:lstStyle/>
          <a:p>
            <a:pPr eaLnBrk="1" hangingPunct="1">
              <a:buFontTx/>
              <a:buNone/>
            </a:pPr>
            <a:r>
              <a:rPr lang="zh-CN" altLang="en-US" b="1" smtClean="0">
                <a:solidFill>
                  <a:srgbClr val="0000FF"/>
                </a:solidFill>
                <a:latin typeface="华文楷体" pitchFamily="2" charset="-122"/>
                <a:ea typeface="华文楷体" pitchFamily="2" charset="-122"/>
              </a:rPr>
              <a:t>重要科学发现、主要技术发明或主要科技创新</a:t>
            </a:r>
            <a:endParaRPr lang="en-US" altLang="zh-CN" b="1" smtClean="0">
              <a:solidFill>
                <a:srgbClr val="0000FF"/>
              </a:solidFill>
              <a:latin typeface="华文楷体" pitchFamily="2" charset="-122"/>
              <a:ea typeface="华文楷体" pitchFamily="2" charset="-122"/>
            </a:endParaRPr>
          </a:p>
          <a:p>
            <a:pPr eaLnBrk="1" hangingPunct="1">
              <a:lnSpc>
                <a:spcPct val="150000"/>
              </a:lnSpc>
            </a:pPr>
            <a:r>
              <a:rPr lang="zh-CN" altLang="en-US" sz="3000" b="1" smtClean="0">
                <a:solidFill>
                  <a:srgbClr val="151001"/>
                </a:solidFill>
                <a:latin typeface="华文楷体" pitchFamily="2" charset="-122"/>
                <a:ea typeface="华文楷体" pitchFamily="2" charset="-122"/>
              </a:rPr>
              <a:t>每一项“重要科学发现”、 “主要技术发明”、 “主要科技创新” 要标明所属学科名称，标明支持该发现、发明或创新点的论文、专利、标准等旁证材料</a:t>
            </a:r>
          </a:p>
          <a:p>
            <a:pPr eaLnBrk="1" hangingPunct="1">
              <a:lnSpc>
                <a:spcPct val="150000"/>
              </a:lnSpc>
            </a:pPr>
            <a:r>
              <a:rPr lang="zh-CN" altLang="en-US" sz="3000" b="1" smtClean="0">
                <a:solidFill>
                  <a:srgbClr val="151001"/>
                </a:solidFill>
                <a:latin typeface="华文楷体" pitchFamily="2" charset="-122"/>
                <a:ea typeface="华文楷体" pitchFamily="2" charset="-122"/>
              </a:rPr>
              <a:t>相对独立存在，按重要程度排序填写</a:t>
            </a:r>
          </a:p>
          <a:p>
            <a:pPr eaLnBrk="1" hangingPunct="1">
              <a:lnSpc>
                <a:spcPct val="150000"/>
              </a:lnSpc>
            </a:pPr>
            <a:r>
              <a:rPr lang="zh-CN" altLang="en-US" sz="3000" b="1" smtClean="0">
                <a:solidFill>
                  <a:srgbClr val="151001"/>
                </a:solidFill>
                <a:latin typeface="华文楷体" pitchFamily="2" charset="-122"/>
                <a:ea typeface="华文楷体" pitchFamily="2" charset="-122"/>
              </a:rPr>
              <a:t>一般为</a:t>
            </a:r>
            <a:r>
              <a:rPr lang="en-US" altLang="zh-CN" sz="3000" b="1" smtClean="0">
                <a:solidFill>
                  <a:srgbClr val="151001"/>
                </a:solidFill>
                <a:latin typeface="华文楷体" pitchFamily="2" charset="-122"/>
                <a:ea typeface="华文楷体" pitchFamily="2" charset="-122"/>
              </a:rPr>
              <a:t>3-5</a:t>
            </a:r>
            <a:r>
              <a:rPr lang="zh-CN" altLang="en-US" sz="3000" b="1" smtClean="0">
                <a:solidFill>
                  <a:srgbClr val="151001"/>
                </a:solidFill>
                <a:latin typeface="华文楷体" pitchFamily="2" charset="-122"/>
                <a:ea typeface="华文楷体" pitchFamily="2" charset="-122"/>
              </a:rPr>
              <a:t>个</a:t>
            </a:r>
          </a:p>
          <a:p>
            <a:pPr eaLnBrk="1" hangingPunct="1"/>
            <a:endParaRPr lang="en-US" altLang="zh-CN" sz="2800" b="1" smtClean="0">
              <a:latin typeface="黑体" pitchFamily="2" charset="-122"/>
              <a:ea typeface="黑体" pitchFamily="2"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3"/>
          <p:cNvSpPr>
            <a:spLocks noGrp="1" noChangeArrowheads="1"/>
          </p:cNvSpPr>
          <p:nvPr>
            <p:ph type="body" idx="4294967295"/>
          </p:nvPr>
        </p:nvSpPr>
        <p:spPr>
          <a:xfrm>
            <a:off x="396875" y="549275"/>
            <a:ext cx="8207375" cy="5903913"/>
          </a:xfrm>
        </p:spPr>
        <p:txBody>
          <a:bodyPr>
            <a:normAutofit fontScale="92500" lnSpcReduction="10000"/>
          </a:bodyPr>
          <a:lstStyle/>
          <a:p>
            <a:pPr eaLnBrk="1" hangingPunct="1">
              <a:lnSpc>
                <a:spcPct val="120000"/>
              </a:lnSpc>
              <a:buFont typeface="Wingdings" pitchFamily="2" charset="2"/>
              <a:buNone/>
              <a:defRPr/>
            </a:pPr>
            <a:r>
              <a:rPr lang="en-US" altLang="zh-CN" b="1" dirty="0">
                <a:solidFill>
                  <a:srgbClr val="0000FF"/>
                </a:solidFill>
                <a:latin typeface="华文楷体" pitchFamily="2" charset="-122"/>
                <a:ea typeface="华文楷体" pitchFamily="2" charset="-122"/>
              </a:rPr>
              <a:t> </a:t>
            </a:r>
            <a:r>
              <a:rPr lang="en-US" altLang="zh-CN" b="1" dirty="0" smtClean="0">
                <a:solidFill>
                  <a:srgbClr val="0000FF"/>
                </a:solidFill>
                <a:latin typeface="华文楷体" pitchFamily="2" charset="-122"/>
                <a:ea typeface="华文楷体" pitchFamily="2" charset="-122"/>
              </a:rPr>
              <a:t>      </a:t>
            </a:r>
            <a:r>
              <a:rPr lang="zh-CN" altLang="en-US" sz="3000" b="1" dirty="0" smtClean="0">
                <a:solidFill>
                  <a:srgbClr val="151001"/>
                </a:solidFill>
                <a:latin typeface="华文楷体" pitchFamily="2" charset="-122"/>
                <a:ea typeface="华文楷体" pitchFamily="2" charset="-122"/>
              </a:rPr>
              <a:t>每</a:t>
            </a:r>
            <a:r>
              <a:rPr lang="zh-CN" altLang="en-US" sz="3000" b="1" dirty="0">
                <a:solidFill>
                  <a:srgbClr val="151001"/>
                </a:solidFill>
                <a:latin typeface="华文楷体" pitchFamily="2" charset="-122"/>
                <a:ea typeface="华文楷体" pitchFamily="2" charset="-122"/>
              </a:rPr>
              <a:t>一项“重要科学发现”、“主要技术发明”、 “主要科技创新”要以高度浓缩和提炼的主要发现、发明、创新内容为标题</a:t>
            </a:r>
            <a:r>
              <a:rPr lang="zh-CN" altLang="en-US" sz="3000" b="1" dirty="0" smtClean="0">
                <a:solidFill>
                  <a:srgbClr val="151001"/>
                </a:solidFill>
                <a:latin typeface="华文楷体" pitchFamily="2" charset="-122"/>
                <a:ea typeface="华文楷体" pitchFamily="2" charset="-122"/>
              </a:rPr>
              <a:t>，</a:t>
            </a:r>
            <a:r>
              <a:rPr lang="zh-CN" altLang="en-US" sz="3000" b="1" dirty="0" smtClean="0">
                <a:solidFill>
                  <a:srgbClr val="0000FF"/>
                </a:solidFill>
                <a:latin typeface="华文楷体" pitchFamily="2" charset="-122"/>
                <a:ea typeface="华文楷体" pitchFamily="2" charset="-122"/>
              </a:rPr>
              <a:t>分</a:t>
            </a:r>
            <a:r>
              <a:rPr lang="zh-CN" altLang="en-US" sz="3000" b="1" dirty="0">
                <a:solidFill>
                  <a:srgbClr val="0000FF"/>
                </a:solidFill>
                <a:latin typeface="华文楷体" pitchFamily="2" charset="-122"/>
                <a:ea typeface="华文楷体" pitchFamily="2" charset="-122"/>
              </a:rPr>
              <a:t>三个层次</a:t>
            </a:r>
            <a:r>
              <a:rPr lang="zh-CN" altLang="en-US" sz="3000" dirty="0">
                <a:solidFill>
                  <a:srgbClr val="151001"/>
                </a:solidFill>
                <a:latin typeface="华文楷体" pitchFamily="2" charset="-122"/>
                <a:ea typeface="华文楷体" pitchFamily="2" charset="-122"/>
              </a:rPr>
              <a:t>：</a:t>
            </a:r>
          </a:p>
          <a:p>
            <a:pPr eaLnBrk="1" hangingPunct="1">
              <a:lnSpc>
                <a:spcPct val="130000"/>
              </a:lnSpc>
              <a:defRPr/>
            </a:pPr>
            <a:r>
              <a:rPr lang="zh-CN" altLang="en-US" sz="3000" b="1" dirty="0" smtClean="0">
                <a:solidFill>
                  <a:srgbClr val="151001"/>
                </a:solidFill>
                <a:latin typeface="华文楷体" pitchFamily="2" charset="-122"/>
                <a:ea typeface="华文楷体" pitchFamily="2" charset="-122"/>
              </a:rPr>
              <a:t>背景</a:t>
            </a:r>
            <a:r>
              <a:rPr lang="zh-CN" altLang="en-US" sz="3000" b="1" dirty="0">
                <a:solidFill>
                  <a:srgbClr val="151001"/>
                </a:solidFill>
                <a:latin typeface="华文楷体" pitchFamily="2" charset="-122"/>
                <a:ea typeface="华文楷体" pitchFamily="2" charset="-122"/>
              </a:rPr>
              <a:t>和难点</a:t>
            </a:r>
          </a:p>
          <a:p>
            <a:pPr eaLnBrk="1" hangingPunct="1">
              <a:lnSpc>
                <a:spcPct val="130000"/>
              </a:lnSpc>
              <a:defRPr/>
            </a:pPr>
            <a:r>
              <a:rPr lang="zh-CN" altLang="en-US" sz="3000" b="1" dirty="0">
                <a:solidFill>
                  <a:srgbClr val="151001"/>
                </a:solidFill>
                <a:latin typeface="华文楷体" pitchFamily="2" charset="-122"/>
                <a:ea typeface="华文楷体" pitchFamily="2" charset="-122"/>
              </a:rPr>
              <a:t>具体的科学或创新技术内容</a:t>
            </a:r>
            <a:r>
              <a:rPr lang="en-US" altLang="zh-CN" sz="3000" b="1" dirty="0">
                <a:solidFill>
                  <a:srgbClr val="151001"/>
                </a:solidFill>
                <a:latin typeface="华文楷体" pitchFamily="2" charset="-122"/>
                <a:ea typeface="华文楷体" pitchFamily="2" charset="-122"/>
              </a:rPr>
              <a:t>(</a:t>
            </a:r>
            <a:r>
              <a:rPr lang="zh-CN" altLang="en-US" sz="3000" b="1" dirty="0">
                <a:solidFill>
                  <a:srgbClr val="151001"/>
                </a:solidFill>
                <a:latin typeface="华文楷体" pitchFamily="2" charset="-122"/>
                <a:ea typeface="华文楷体" pitchFamily="2" charset="-122"/>
              </a:rPr>
              <a:t>创新性、科学性、先进性</a:t>
            </a:r>
            <a:r>
              <a:rPr lang="en-US" altLang="zh-CN" sz="3000" b="1" dirty="0">
                <a:solidFill>
                  <a:srgbClr val="151001"/>
                </a:solidFill>
                <a:latin typeface="华文楷体" pitchFamily="2" charset="-122"/>
                <a:ea typeface="华文楷体" pitchFamily="2" charset="-122"/>
              </a:rPr>
              <a:t>)</a:t>
            </a:r>
          </a:p>
          <a:p>
            <a:pPr eaLnBrk="1" hangingPunct="1">
              <a:lnSpc>
                <a:spcPct val="130000"/>
              </a:lnSpc>
              <a:defRPr/>
            </a:pPr>
            <a:r>
              <a:rPr lang="zh-CN" altLang="en-US" sz="3000" b="1" dirty="0" smtClean="0">
                <a:solidFill>
                  <a:srgbClr val="151001"/>
                </a:solidFill>
                <a:latin typeface="华文楷体" pitchFamily="2" charset="-122"/>
                <a:ea typeface="华文楷体" pitchFamily="2" charset="-122"/>
              </a:rPr>
              <a:t>实施效果（</a:t>
            </a:r>
            <a:r>
              <a:rPr lang="zh-CN" altLang="en-US" sz="3000" b="1" dirty="0">
                <a:solidFill>
                  <a:srgbClr val="151001"/>
                </a:solidFill>
                <a:latin typeface="华文楷体" pitchFamily="2" charset="-122"/>
                <a:ea typeface="华文楷体" pitchFamily="2" charset="-122"/>
              </a:rPr>
              <a:t>国内外评价与引用、经济与社会效益、市场竞争力等</a:t>
            </a:r>
            <a:r>
              <a:rPr lang="zh-CN" altLang="en-US" sz="3000" b="1" dirty="0" smtClean="0">
                <a:solidFill>
                  <a:srgbClr val="151001"/>
                </a:solidFill>
                <a:latin typeface="华文楷体" pitchFamily="2" charset="-122"/>
                <a:ea typeface="华文楷体" pitchFamily="2" charset="-122"/>
              </a:rPr>
              <a:t>）</a:t>
            </a:r>
            <a:endParaRPr lang="en-US" altLang="zh-CN" sz="3000" b="1" dirty="0" smtClean="0">
              <a:solidFill>
                <a:srgbClr val="151001"/>
              </a:solidFill>
              <a:latin typeface="华文楷体" pitchFamily="2" charset="-122"/>
              <a:ea typeface="华文楷体" pitchFamily="2" charset="-122"/>
            </a:endParaRPr>
          </a:p>
          <a:p>
            <a:pPr eaLnBrk="1" hangingPunct="1">
              <a:lnSpc>
                <a:spcPct val="130000"/>
              </a:lnSpc>
              <a:defRPr/>
            </a:pPr>
            <a:r>
              <a:rPr lang="zh-CN" altLang="en-US" sz="3000" b="1" dirty="0" smtClean="0">
                <a:solidFill>
                  <a:srgbClr val="151001"/>
                </a:solidFill>
                <a:latin typeface="华文楷体" pitchFamily="2" charset="-122"/>
                <a:ea typeface="华文楷体" pitchFamily="2" charset="-122"/>
              </a:rPr>
              <a:t>篇幅不</a:t>
            </a:r>
            <a:r>
              <a:rPr lang="zh-CN" altLang="en-US" sz="3000" b="1" dirty="0" smtClean="0">
                <a:solidFill>
                  <a:srgbClr val="151001"/>
                </a:solidFill>
                <a:latin typeface="华文楷体" pitchFamily="2" charset="-122"/>
                <a:ea typeface="华文楷体" pitchFamily="2" charset="-122"/>
              </a:rPr>
              <a:t>超过</a:t>
            </a:r>
            <a:r>
              <a:rPr lang="en-US" altLang="zh-CN" sz="3000" b="1" dirty="0" smtClean="0">
                <a:solidFill>
                  <a:srgbClr val="FF0000"/>
                </a:solidFill>
                <a:latin typeface="华文楷体" pitchFamily="2" charset="-122"/>
                <a:ea typeface="华文楷体" pitchFamily="2" charset="-122"/>
              </a:rPr>
              <a:t>5</a:t>
            </a:r>
            <a:r>
              <a:rPr lang="zh-CN" altLang="en-US" sz="3000" b="1" dirty="0" smtClean="0">
                <a:solidFill>
                  <a:srgbClr val="FF0000"/>
                </a:solidFill>
                <a:latin typeface="华文楷体" pitchFamily="2" charset="-122"/>
                <a:ea typeface="华文楷体" pitchFamily="2" charset="-122"/>
              </a:rPr>
              <a:t>页</a:t>
            </a:r>
            <a:endParaRPr lang="zh-CN" altLang="en-US" sz="3000" b="1" dirty="0">
              <a:solidFill>
                <a:srgbClr val="FF0000"/>
              </a:solidFill>
              <a:latin typeface="华文楷体" pitchFamily="2" charset="-122"/>
              <a:ea typeface="华文楷体" pitchFamily="2" charset="-122"/>
            </a:endParaRPr>
          </a:p>
          <a:p>
            <a:pPr eaLnBrk="1" hangingPunct="1">
              <a:lnSpc>
                <a:spcPct val="130000"/>
              </a:lnSpc>
              <a:buFont typeface="Wingdings" pitchFamily="2" charset="2"/>
              <a:buNone/>
              <a:defRPr/>
            </a:pPr>
            <a:r>
              <a:rPr lang="zh-CN" altLang="en-US" sz="2800" b="1" dirty="0">
                <a:latin typeface="黑体" pitchFamily="2" charset="-122"/>
                <a:ea typeface="黑体" pitchFamily="2" charset="-122"/>
              </a:rPr>
              <a: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idx="1"/>
          </p:nvPr>
        </p:nvSpPr>
        <p:spPr>
          <a:xfrm>
            <a:off x="468313" y="333375"/>
            <a:ext cx="8229600" cy="6264275"/>
          </a:xfrm>
        </p:spPr>
        <p:txBody>
          <a:bodyPr/>
          <a:lstStyle/>
          <a:p>
            <a:pPr eaLnBrk="1" hangingPunct="1">
              <a:lnSpc>
                <a:spcPct val="130000"/>
              </a:lnSpc>
              <a:buFont typeface="Wingdings" pitchFamily="2" charset="2"/>
              <a:buNone/>
            </a:pPr>
            <a:r>
              <a:rPr lang="en-US" altLang="zh-CN" sz="1600" b="1" dirty="0" smtClean="0">
                <a:solidFill>
                  <a:srgbClr val="0000FF"/>
                </a:solidFill>
                <a:latin typeface="华文楷体" pitchFamily="2" charset="-122"/>
                <a:ea typeface="华文楷体" pitchFamily="2" charset="-122"/>
              </a:rPr>
              <a:t>   </a:t>
            </a:r>
            <a:r>
              <a:rPr lang="zh-CN" altLang="en-US" b="1" dirty="0" smtClean="0">
                <a:solidFill>
                  <a:srgbClr val="0000FF"/>
                </a:solidFill>
                <a:latin typeface="华文楷体" pitchFamily="2" charset="-122"/>
                <a:ea typeface="华文楷体" pitchFamily="2" charset="-122"/>
              </a:rPr>
              <a:t>经济效益</a:t>
            </a:r>
          </a:p>
          <a:p>
            <a:pPr eaLnBrk="1" hangingPunct="1">
              <a:lnSpc>
                <a:spcPct val="130000"/>
              </a:lnSpc>
              <a:buFont typeface="Wingdings" pitchFamily="2" charset="2"/>
              <a:buNone/>
            </a:pPr>
            <a:r>
              <a:rPr lang="zh-CN" altLang="en-US" sz="3600" b="1" dirty="0" smtClean="0">
                <a:solidFill>
                  <a:srgbClr val="151001"/>
                </a:solidFill>
                <a:latin typeface="华文楷体" pitchFamily="2" charset="-122"/>
                <a:ea typeface="华文楷体" pitchFamily="2" charset="-122"/>
              </a:rPr>
              <a:t>        </a:t>
            </a:r>
            <a:r>
              <a:rPr lang="zh-CN" altLang="en-US" sz="2800" b="1" dirty="0" smtClean="0">
                <a:solidFill>
                  <a:srgbClr val="151001"/>
                </a:solidFill>
                <a:latin typeface="华文楷体" pitchFamily="2" charset="-122"/>
                <a:ea typeface="华文楷体" pitchFamily="2" charset="-122"/>
              </a:rPr>
              <a:t>统计经济效益时要以应用证明提供的数据作为计算和统计的依据，只填写</a:t>
            </a:r>
            <a:r>
              <a:rPr lang="zh-CN" altLang="en-US" sz="2800" b="1" dirty="0" smtClean="0">
                <a:solidFill>
                  <a:srgbClr val="FF0000"/>
                </a:solidFill>
                <a:latin typeface="华文楷体" pitchFamily="2" charset="-122"/>
                <a:ea typeface="华文楷体" pitchFamily="2" charset="-122"/>
              </a:rPr>
              <a:t>近三年</a:t>
            </a:r>
            <a:r>
              <a:rPr lang="zh-CN" altLang="en-US" sz="2800" b="1" dirty="0" smtClean="0">
                <a:solidFill>
                  <a:srgbClr val="151001"/>
                </a:solidFill>
                <a:latin typeface="华文楷体" pitchFamily="2" charset="-122"/>
                <a:ea typeface="华文楷体" pitchFamily="2" charset="-122"/>
              </a:rPr>
              <a:t>项目产生的直接经济效益，包括新增税收、新增利润、创汇和节支等，写出计算方法，加盖单位财务章。</a:t>
            </a:r>
          </a:p>
          <a:p>
            <a:pPr eaLnBrk="1" hangingPunct="1">
              <a:lnSpc>
                <a:spcPct val="130000"/>
              </a:lnSpc>
              <a:buFont typeface="Wingdings" pitchFamily="2" charset="2"/>
              <a:buNone/>
            </a:pPr>
            <a:r>
              <a:rPr lang="zh-CN" altLang="en-US" sz="2800" b="1" dirty="0" smtClean="0">
                <a:solidFill>
                  <a:srgbClr val="151001"/>
                </a:solidFill>
                <a:latin typeface="华文楷体" pitchFamily="2" charset="-122"/>
                <a:ea typeface="华文楷体" pitchFamily="2" charset="-122"/>
              </a:rPr>
              <a:t>         直接经济效益只能统计完成单位的效益。</a:t>
            </a:r>
            <a:endParaRPr lang="en-US" altLang="zh-CN" sz="2800" b="1" dirty="0" smtClean="0">
              <a:solidFill>
                <a:srgbClr val="151001"/>
              </a:solidFill>
              <a:latin typeface="华文楷体" pitchFamily="2" charset="-122"/>
              <a:ea typeface="华文楷体" pitchFamily="2" charset="-122"/>
            </a:endParaRPr>
          </a:p>
          <a:p>
            <a:pPr eaLnBrk="1" hangingPunct="1">
              <a:lnSpc>
                <a:spcPct val="130000"/>
              </a:lnSpc>
              <a:buFont typeface="Wingdings" pitchFamily="2" charset="2"/>
              <a:buNone/>
            </a:pPr>
            <a:r>
              <a:rPr lang="en-US" altLang="zh-CN" sz="2800" b="1" dirty="0" smtClean="0">
                <a:solidFill>
                  <a:srgbClr val="151001"/>
                </a:solidFill>
                <a:latin typeface="华文楷体" pitchFamily="2" charset="-122"/>
                <a:ea typeface="华文楷体" pitchFamily="2" charset="-122"/>
              </a:rPr>
              <a:t>         </a:t>
            </a:r>
            <a:r>
              <a:rPr lang="zh-CN" altLang="en-US" sz="2800" b="1" dirty="0" smtClean="0">
                <a:solidFill>
                  <a:srgbClr val="151001"/>
                </a:solidFill>
                <a:latin typeface="华文楷体" pitchFamily="2" charset="-122"/>
                <a:ea typeface="华文楷体" pitchFamily="2" charset="-122"/>
              </a:rPr>
              <a:t>其他单位（不是完成单位）产生的效益只能统计在间接经济效益中。</a:t>
            </a:r>
            <a:endParaRPr lang="en-US" altLang="zh-CN" sz="2800" b="1" dirty="0" smtClean="0">
              <a:solidFill>
                <a:srgbClr val="151001"/>
              </a:solidFill>
              <a:latin typeface="华文楷体" pitchFamily="2" charset="-122"/>
              <a:ea typeface="华文楷体" pitchFamily="2" charset="-122"/>
            </a:endParaRPr>
          </a:p>
          <a:p>
            <a:pPr eaLnBrk="1" hangingPunct="1">
              <a:lnSpc>
                <a:spcPct val="130000"/>
              </a:lnSpc>
              <a:buFont typeface="Wingdings" pitchFamily="2" charset="2"/>
              <a:buNone/>
            </a:pPr>
            <a:r>
              <a:rPr lang="zh-CN" altLang="en-US" sz="2800" b="1" dirty="0" smtClean="0">
                <a:solidFill>
                  <a:srgbClr val="151001"/>
                </a:solidFill>
                <a:latin typeface="华文楷体" pitchFamily="2" charset="-122"/>
                <a:ea typeface="华文楷体" pitchFamily="2" charset="-122"/>
              </a:rPr>
              <a:t>         间接经济效益应该统计在社会效益一栏中</a:t>
            </a:r>
            <a:r>
              <a:rPr lang="zh-CN" altLang="en-US" sz="2400" b="1" dirty="0" smtClean="0">
                <a:solidFill>
                  <a:srgbClr val="151001"/>
                </a:solidFill>
                <a:latin typeface="华文楷体" pitchFamily="2" charset="-122"/>
                <a:ea typeface="华文楷体" pitchFamily="2" charset="-122"/>
              </a:rPr>
              <a:t>。</a:t>
            </a:r>
            <a:r>
              <a:rPr lang="zh-CN" altLang="en-US" sz="1600" b="1" dirty="0" smtClean="0">
                <a:solidFill>
                  <a:srgbClr val="151001"/>
                </a:solidFill>
                <a:latin typeface="华文楷体" pitchFamily="2" charset="-122"/>
                <a:ea typeface="华文楷体" pitchFamily="2" charset="-122"/>
              </a:rPr>
              <a:t>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idx="1"/>
          </p:nvPr>
        </p:nvSpPr>
        <p:spPr>
          <a:xfrm>
            <a:off x="755576" y="620688"/>
            <a:ext cx="7643192" cy="5327650"/>
          </a:xfrm>
        </p:spPr>
        <p:txBody>
          <a:bodyPr/>
          <a:lstStyle/>
          <a:p>
            <a:pPr eaLnBrk="1" hangingPunct="1">
              <a:lnSpc>
                <a:spcPct val="125000"/>
              </a:lnSpc>
              <a:buFont typeface="Wingdings" pitchFamily="2" charset="2"/>
              <a:buNone/>
            </a:pPr>
            <a:r>
              <a:rPr lang="zh-CN" altLang="en-US" sz="3600" b="1" dirty="0" smtClean="0">
                <a:solidFill>
                  <a:srgbClr val="151001"/>
                </a:solidFill>
                <a:latin typeface="华文楷体" pitchFamily="2" charset="-122"/>
                <a:ea typeface="华文楷体" pitchFamily="2" charset="-122"/>
              </a:rPr>
              <a:t>书面附件材料要求：</a:t>
            </a:r>
          </a:p>
          <a:p>
            <a:pPr eaLnBrk="1" hangingPunct="1">
              <a:lnSpc>
                <a:spcPct val="110000"/>
              </a:lnSpc>
              <a:buNone/>
            </a:pPr>
            <a:r>
              <a:rPr lang="zh-CN" altLang="en-US" b="1" dirty="0" smtClean="0">
                <a:solidFill>
                  <a:srgbClr val="0000FF"/>
                </a:solidFill>
                <a:latin typeface="华文楷体" pitchFamily="2" charset="-122"/>
                <a:ea typeface="华文楷体" pitchFamily="2" charset="-122"/>
              </a:rPr>
              <a:t>自然科学奖</a:t>
            </a:r>
          </a:p>
          <a:p>
            <a:pPr eaLnBrk="1" hangingPunct="1">
              <a:lnSpc>
                <a:spcPct val="150000"/>
              </a:lnSpc>
              <a:buFont typeface="Wingdings" pitchFamily="2" charset="2"/>
              <a:buNone/>
            </a:pPr>
            <a:r>
              <a:rPr lang="zh-CN" altLang="en-US" b="1" dirty="0" smtClean="0">
                <a:solidFill>
                  <a:srgbClr val="151001"/>
                </a:solidFill>
                <a:latin typeface="华文楷体" pitchFamily="2" charset="-122"/>
                <a:ea typeface="华文楷体" pitchFamily="2" charset="-122"/>
              </a:rPr>
              <a:t> </a:t>
            </a:r>
            <a:r>
              <a:rPr lang="en-US" altLang="zh-CN" b="1" dirty="0" smtClean="0">
                <a:solidFill>
                  <a:srgbClr val="151001"/>
                </a:solidFill>
                <a:latin typeface="华文楷体" pitchFamily="2" charset="-122"/>
                <a:ea typeface="华文楷体" pitchFamily="2" charset="-122"/>
              </a:rPr>
              <a:t>1</a:t>
            </a:r>
            <a:r>
              <a:rPr lang="zh-CN" altLang="en-US" b="1" dirty="0" smtClean="0">
                <a:solidFill>
                  <a:srgbClr val="151001"/>
                </a:solidFill>
                <a:latin typeface="华文楷体" pitchFamily="2" charset="-122"/>
                <a:ea typeface="华文楷体" pitchFamily="2" charset="-122"/>
              </a:rPr>
              <a:t>、公开发表</a:t>
            </a:r>
            <a:r>
              <a:rPr lang="en-US" altLang="zh-CN" b="1" dirty="0" smtClean="0">
                <a:solidFill>
                  <a:srgbClr val="151001"/>
                </a:solidFill>
                <a:latin typeface="华文楷体" pitchFamily="2" charset="-122"/>
                <a:ea typeface="华文楷体" pitchFamily="2" charset="-122"/>
              </a:rPr>
              <a:t>2</a:t>
            </a:r>
            <a:r>
              <a:rPr lang="zh-CN" altLang="en-US" b="1" dirty="0" smtClean="0">
                <a:solidFill>
                  <a:srgbClr val="151001"/>
                </a:solidFill>
                <a:latin typeface="华文楷体" pitchFamily="2" charset="-122"/>
                <a:ea typeface="华文楷体" pitchFamily="2" charset="-122"/>
              </a:rPr>
              <a:t>年以上</a:t>
            </a:r>
            <a:r>
              <a:rPr lang="en-US" altLang="zh-CN" b="1" dirty="0" smtClean="0">
                <a:solidFill>
                  <a:srgbClr val="151001"/>
                </a:solidFill>
                <a:latin typeface="华文楷体" pitchFamily="2" charset="-122"/>
                <a:ea typeface="华文楷体" pitchFamily="2" charset="-122"/>
              </a:rPr>
              <a:t>8</a:t>
            </a:r>
            <a:r>
              <a:rPr lang="zh-CN" altLang="en-US" b="1" dirty="0" smtClean="0">
                <a:solidFill>
                  <a:srgbClr val="151001"/>
                </a:solidFill>
                <a:latin typeface="华文楷体" pitchFamily="2" charset="-122"/>
                <a:ea typeface="华文楷体" pitchFamily="2" charset="-122"/>
              </a:rPr>
              <a:t>篇主要论文</a:t>
            </a:r>
          </a:p>
          <a:p>
            <a:pPr eaLnBrk="1" hangingPunct="1">
              <a:lnSpc>
                <a:spcPct val="150000"/>
              </a:lnSpc>
              <a:buFont typeface="Wingdings" pitchFamily="2" charset="2"/>
              <a:buNone/>
            </a:pPr>
            <a:r>
              <a:rPr lang="zh-CN" altLang="en-US" b="1" dirty="0" smtClean="0">
                <a:solidFill>
                  <a:srgbClr val="151001"/>
                </a:solidFill>
                <a:latin typeface="华文楷体" pitchFamily="2" charset="-122"/>
                <a:ea typeface="华文楷体" pitchFamily="2" charset="-122"/>
              </a:rPr>
              <a:t> </a:t>
            </a:r>
            <a:r>
              <a:rPr lang="en-US" altLang="zh-CN" b="1" dirty="0" smtClean="0">
                <a:solidFill>
                  <a:srgbClr val="151001"/>
                </a:solidFill>
                <a:latin typeface="华文楷体" pitchFamily="2" charset="-122"/>
                <a:ea typeface="华文楷体" pitchFamily="2" charset="-122"/>
              </a:rPr>
              <a:t>2</a:t>
            </a:r>
            <a:r>
              <a:rPr lang="zh-CN" altLang="en-US" b="1" dirty="0" smtClean="0">
                <a:solidFill>
                  <a:srgbClr val="151001"/>
                </a:solidFill>
                <a:latin typeface="华文楷体" pitchFamily="2" charset="-122"/>
                <a:ea typeface="华文楷体" pitchFamily="2" charset="-122"/>
              </a:rPr>
              <a:t>、国内外正面引用的</a:t>
            </a:r>
            <a:r>
              <a:rPr lang="en-US" altLang="zh-CN" b="1" dirty="0" smtClean="0">
                <a:solidFill>
                  <a:srgbClr val="151001"/>
                </a:solidFill>
                <a:latin typeface="华文楷体" pitchFamily="2" charset="-122"/>
                <a:ea typeface="华文楷体" pitchFamily="2" charset="-122"/>
              </a:rPr>
              <a:t>8</a:t>
            </a:r>
            <a:r>
              <a:rPr lang="zh-CN" altLang="en-US" b="1" dirty="0" smtClean="0">
                <a:solidFill>
                  <a:srgbClr val="151001"/>
                </a:solidFill>
                <a:latin typeface="华文楷体" pitchFamily="2" charset="-122"/>
                <a:ea typeface="华文楷体" pitchFamily="2" charset="-122"/>
              </a:rPr>
              <a:t>篇论文</a:t>
            </a:r>
          </a:p>
          <a:p>
            <a:pPr eaLnBrk="1" hangingPunct="1">
              <a:lnSpc>
                <a:spcPct val="150000"/>
              </a:lnSpc>
              <a:buFont typeface="Wingdings" pitchFamily="2" charset="2"/>
              <a:buNone/>
            </a:pPr>
            <a:r>
              <a:rPr lang="zh-CN" altLang="en-US" b="1" dirty="0" smtClean="0">
                <a:solidFill>
                  <a:srgbClr val="151001"/>
                </a:solidFill>
                <a:latin typeface="华文楷体" pitchFamily="2" charset="-122"/>
                <a:ea typeface="华文楷体" pitchFamily="2" charset="-122"/>
              </a:rPr>
              <a:t> </a:t>
            </a:r>
            <a:r>
              <a:rPr lang="en-US" altLang="zh-CN" b="1" dirty="0" smtClean="0">
                <a:solidFill>
                  <a:srgbClr val="151001"/>
                </a:solidFill>
                <a:latin typeface="华文楷体" pitchFamily="2" charset="-122"/>
                <a:ea typeface="华文楷体" pitchFamily="2" charset="-122"/>
              </a:rPr>
              <a:t>3</a:t>
            </a:r>
            <a:r>
              <a:rPr lang="zh-CN" altLang="en-US" b="1" dirty="0" smtClean="0">
                <a:solidFill>
                  <a:srgbClr val="151001"/>
                </a:solidFill>
                <a:latin typeface="华文楷体" pitchFamily="2" charset="-122"/>
                <a:ea typeface="华文楷体" pitchFamily="2" charset="-122"/>
              </a:rPr>
              <a:t>、他引检索证明（只能提供</a:t>
            </a:r>
            <a:r>
              <a:rPr lang="en-US" altLang="zh-CN" b="1" dirty="0" smtClean="0">
                <a:solidFill>
                  <a:srgbClr val="151001"/>
                </a:solidFill>
                <a:latin typeface="华文楷体" pitchFamily="2" charset="-122"/>
                <a:ea typeface="华文楷体" pitchFamily="2" charset="-122"/>
              </a:rPr>
              <a:t>20</a:t>
            </a:r>
            <a:r>
              <a:rPr lang="zh-CN" altLang="en-US" b="1" dirty="0" smtClean="0">
                <a:solidFill>
                  <a:srgbClr val="151001"/>
                </a:solidFill>
                <a:latin typeface="华文楷体" pitchFamily="2" charset="-122"/>
                <a:ea typeface="华文楷体" pitchFamily="2" charset="-122"/>
              </a:rPr>
              <a:t>篇重要论文论著的他引）</a:t>
            </a:r>
          </a:p>
          <a:p>
            <a:pPr eaLnBrk="1" hangingPunct="1">
              <a:lnSpc>
                <a:spcPct val="150000"/>
              </a:lnSpc>
              <a:buFont typeface="Wingdings" pitchFamily="2" charset="2"/>
              <a:buNone/>
            </a:pPr>
            <a:r>
              <a:rPr lang="zh-CN" altLang="en-US" b="1" dirty="0" smtClean="0">
                <a:solidFill>
                  <a:srgbClr val="151001"/>
                </a:solidFill>
                <a:latin typeface="华文楷体" pitchFamily="2" charset="-122"/>
                <a:ea typeface="华文楷体" pitchFamily="2" charset="-122"/>
              </a:rPr>
              <a:t> </a:t>
            </a:r>
            <a:r>
              <a:rPr lang="en-US" altLang="zh-CN" b="1" dirty="0" smtClean="0">
                <a:solidFill>
                  <a:srgbClr val="151001"/>
                </a:solidFill>
                <a:latin typeface="华文楷体" pitchFamily="2" charset="-122"/>
                <a:ea typeface="华文楷体" pitchFamily="2" charset="-122"/>
              </a:rPr>
              <a:t>4</a:t>
            </a:r>
            <a:r>
              <a:rPr lang="zh-CN" altLang="en-US" b="1" dirty="0" smtClean="0">
                <a:solidFill>
                  <a:srgbClr val="151001"/>
                </a:solidFill>
                <a:latin typeface="华文楷体" pitchFamily="2" charset="-122"/>
                <a:ea typeface="华文楷体" pitchFamily="2" charset="-122"/>
              </a:rPr>
              <a:t>、评价证明、查新证明等</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内容占位符 2"/>
          <p:cNvSpPr>
            <a:spLocks noGrp="1"/>
          </p:cNvSpPr>
          <p:nvPr>
            <p:ph idx="1"/>
          </p:nvPr>
        </p:nvSpPr>
        <p:spPr>
          <a:xfrm>
            <a:off x="857224" y="785794"/>
            <a:ext cx="7416824" cy="5472261"/>
          </a:xfrm>
        </p:spPr>
        <p:txBody>
          <a:bodyPr/>
          <a:lstStyle/>
          <a:p>
            <a:pPr eaLnBrk="1" hangingPunct="1">
              <a:lnSpc>
                <a:spcPct val="110000"/>
              </a:lnSpc>
              <a:buNone/>
            </a:pPr>
            <a:r>
              <a:rPr lang="zh-CN" altLang="en-US" b="1" dirty="0" smtClean="0">
                <a:solidFill>
                  <a:srgbClr val="0000FF"/>
                </a:solidFill>
                <a:latin typeface="华文楷体" pitchFamily="2" charset="-122"/>
                <a:ea typeface="华文楷体" pitchFamily="2" charset="-122"/>
              </a:rPr>
              <a:t>技术发明奖</a:t>
            </a:r>
          </a:p>
          <a:p>
            <a:pPr eaLnBrk="1" hangingPunct="1">
              <a:lnSpc>
                <a:spcPct val="150000"/>
              </a:lnSpc>
              <a:buFont typeface="Wingdings" pitchFamily="2" charset="2"/>
              <a:buNone/>
            </a:pPr>
            <a:r>
              <a:rPr lang="zh-CN" altLang="en-US" b="1" dirty="0" smtClean="0">
                <a:solidFill>
                  <a:srgbClr val="151001"/>
                </a:solidFill>
                <a:latin typeface="华文楷体" pitchFamily="2" charset="-122"/>
                <a:ea typeface="华文楷体" pitchFamily="2" charset="-122"/>
              </a:rPr>
              <a:t> </a:t>
            </a:r>
            <a:r>
              <a:rPr lang="en-US" altLang="zh-CN" b="1" dirty="0" smtClean="0">
                <a:solidFill>
                  <a:srgbClr val="151001"/>
                </a:solidFill>
                <a:latin typeface="华文楷体" pitchFamily="2" charset="-122"/>
                <a:ea typeface="华文楷体" pitchFamily="2" charset="-122"/>
              </a:rPr>
              <a:t>1</a:t>
            </a:r>
            <a:r>
              <a:rPr lang="zh-CN" altLang="en-US" b="1" dirty="0" smtClean="0">
                <a:solidFill>
                  <a:srgbClr val="151001"/>
                </a:solidFill>
                <a:latin typeface="华文楷体" pitchFamily="2" charset="-122"/>
                <a:ea typeface="华文楷体" pitchFamily="2" charset="-122"/>
              </a:rPr>
              <a:t>、知识产权证明（发明专利、计算机软件著作权、集成电 路布图设计、植物新品种权等），核心专利查新报告和应用证明</a:t>
            </a:r>
          </a:p>
          <a:p>
            <a:pPr eaLnBrk="1" hangingPunct="1">
              <a:lnSpc>
                <a:spcPct val="150000"/>
              </a:lnSpc>
              <a:buFont typeface="Wingdings" pitchFamily="2" charset="2"/>
              <a:buNone/>
            </a:pPr>
            <a:r>
              <a:rPr lang="zh-CN" altLang="en-US" b="1" dirty="0" smtClean="0">
                <a:solidFill>
                  <a:srgbClr val="151001"/>
                </a:solidFill>
                <a:latin typeface="华文楷体" pitchFamily="2" charset="-122"/>
                <a:ea typeface="华文楷体" pitchFamily="2" charset="-122"/>
              </a:rPr>
              <a:t> </a:t>
            </a:r>
            <a:r>
              <a:rPr lang="en-US" altLang="zh-CN" b="1" dirty="0" smtClean="0">
                <a:solidFill>
                  <a:srgbClr val="151001"/>
                </a:solidFill>
                <a:latin typeface="华文楷体" pitchFamily="2" charset="-122"/>
                <a:ea typeface="华文楷体" pitchFamily="2" charset="-122"/>
              </a:rPr>
              <a:t>2</a:t>
            </a:r>
            <a:r>
              <a:rPr lang="zh-CN" altLang="en-US" b="1" dirty="0" smtClean="0">
                <a:solidFill>
                  <a:srgbClr val="151001"/>
                </a:solidFill>
                <a:latin typeface="华文楷体" pitchFamily="2" charset="-122"/>
                <a:ea typeface="华文楷体" pitchFamily="2" charset="-122"/>
              </a:rPr>
              <a:t>、应用证明、经济效益证明</a:t>
            </a:r>
          </a:p>
          <a:p>
            <a:pPr eaLnBrk="1" hangingPunct="1">
              <a:lnSpc>
                <a:spcPct val="150000"/>
              </a:lnSpc>
              <a:buFont typeface="Wingdings" pitchFamily="2" charset="2"/>
              <a:buNone/>
            </a:pPr>
            <a:r>
              <a:rPr lang="zh-CN" altLang="en-US" b="1" dirty="0" smtClean="0">
                <a:solidFill>
                  <a:srgbClr val="151001"/>
                </a:solidFill>
                <a:latin typeface="华文楷体" pitchFamily="2" charset="-122"/>
                <a:ea typeface="华文楷体" pitchFamily="2" charset="-122"/>
              </a:rPr>
              <a:t> </a:t>
            </a:r>
            <a:r>
              <a:rPr lang="en-US" altLang="zh-CN" b="1" dirty="0" smtClean="0">
                <a:solidFill>
                  <a:srgbClr val="151001"/>
                </a:solidFill>
                <a:latin typeface="华文楷体" pitchFamily="2" charset="-122"/>
                <a:ea typeface="华文楷体" pitchFamily="2" charset="-122"/>
              </a:rPr>
              <a:t>3</a:t>
            </a:r>
            <a:r>
              <a:rPr lang="zh-CN" altLang="en-US" b="1" dirty="0" smtClean="0">
                <a:solidFill>
                  <a:srgbClr val="151001"/>
                </a:solidFill>
                <a:latin typeface="华文楷体" pitchFamily="2" charset="-122"/>
                <a:ea typeface="华文楷体" pitchFamily="2" charset="-122"/>
              </a:rPr>
              <a:t>、技术评价证明、检测报告、论文等</a:t>
            </a:r>
            <a:endParaRPr lang="zh-CN" altLang="en-US" b="1" dirty="0" smtClean="0">
              <a:ea typeface="宋体" charset="-122"/>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idx="1"/>
          </p:nvPr>
        </p:nvSpPr>
        <p:spPr>
          <a:xfrm>
            <a:off x="1043607" y="549275"/>
            <a:ext cx="7344817" cy="5327997"/>
          </a:xfrm>
        </p:spPr>
        <p:txBody>
          <a:bodyPr/>
          <a:lstStyle/>
          <a:p>
            <a:pPr eaLnBrk="1" hangingPunct="1">
              <a:lnSpc>
                <a:spcPct val="150000"/>
              </a:lnSpc>
              <a:spcBef>
                <a:spcPct val="0"/>
              </a:spcBef>
              <a:buNone/>
            </a:pPr>
            <a:r>
              <a:rPr lang="zh-CN" altLang="en-US" b="1" dirty="0" smtClean="0">
                <a:solidFill>
                  <a:srgbClr val="0000FF"/>
                </a:solidFill>
                <a:latin typeface="华文楷体" pitchFamily="2" charset="-122"/>
                <a:ea typeface="华文楷体" pitchFamily="2" charset="-122"/>
              </a:rPr>
              <a:t>科技进步奖</a:t>
            </a:r>
          </a:p>
          <a:p>
            <a:pPr eaLnBrk="1" hangingPunct="1">
              <a:lnSpc>
                <a:spcPct val="150000"/>
              </a:lnSpc>
              <a:spcBef>
                <a:spcPct val="0"/>
              </a:spcBef>
              <a:buFont typeface="Wingdings" pitchFamily="2" charset="2"/>
              <a:buNone/>
            </a:pPr>
            <a:r>
              <a:rPr lang="en-US" altLang="zh-CN" b="1" dirty="0" smtClean="0">
                <a:solidFill>
                  <a:srgbClr val="151001"/>
                </a:solidFill>
                <a:latin typeface="华文楷体" pitchFamily="2" charset="-122"/>
                <a:ea typeface="华文楷体" pitchFamily="2" charset="-122"/>
              </a:rPr>
              <a:t>1</a:t>
            </a:r>
            <a:r>
              <a:rPr lang="zh-CN" altLang="en-US" b="1" dirty="0" smtClean="0">
                <a:solidFill>
                  <a:srgbClr val="151001"/>
                </a:solidFill>
                <a:latin typeface="华文楷体" pitchFamily="2" charset="-122"/>
                <a:ea typeface="华文楷体" pitchFamily="2" charset="-122"/>
              </a:rPr>
              <a:t>、技术评价证明（验收、评审、鉴定、检测报告等）</a:t>
            </a:r>
          </a:p>
          <a:p>
            <a:pPr eaLnBrk="1" hangingPunct="1">
              <a:lnSpc>
                <a:spcPct val="150000"/>
              </a:lnSpc>
              <a:spcBef>
                <a:spcPct val="0"/>
              </a:spcBef>
              <a:buFont typeface="Wingdings" pitchFamily="2" charset="2"/>
              <a:buNone/>
            </a:pPr>
            <a:r>
              <a:rPr lang="en-US" altLang="zh-CN" b="1" dirty="0" smtClean="0">
                <a:solidFill>
                  <a:srgbClr val="151001"/>
                </a:solidFill>
                <a:latin typeface="华文楷体" pitchFamily="2" charset="-122"/>
                <a:ea typeface="华文楷体" pitchFamily="2" charset="-122"/>
              </a:rPr>
              <a:t>2</a:t>
            </a:r>
            <a:r>
              <a:rPr lang="zh-CN" altLang="en-US" b="1" dirty="0" smtClean="0">
                <a:solidFill>
                  <a:srgbClr val="151001"/>
                </a:solidFill>
                <a:latin typeface="华文楷体" pitchFamily="2" charset="-122"/>
                <a:ea typeface="华文楷体" pitchFamily="2" charset="-122"/>
              </a:rPr>
              <a:t>、应用证明、经济效益证明</a:t>
            </a:r>
          </a:p>
          <a:p>
            <a:pPr eaLnBrk="1" hangingPunct="1">
              <a:lnSpc>
                <a:spcPct val="150000"/>
              </a:lnSpc>
              <a:spcBef>
                <a:spcPct val="0"/>
              </a:spcBef>
              <a:buFont typeface="Wingdings" pitchFamily="2" charset="2"/>
              <a:buNone/>
            </a:pPr>
            <a:r>
              <a:rPr lang="en-US" altLang="zh-CN" b="1" dirty="0" smtClean="0">
                <a:solidFill>
                  <a:srgbClr val="151001"/>
                </a:solidFill>
                <a:latin typeface="华文楷体" pitchFamily="2" charset="-122"/>
                <a:ea typeface="华文楷体" pitchFamily="2" charset="-122"/>
              </a:rPr>
              <a:t>3</a:t>
            </a:r>
            <a:r>
              <a:rPr lang="zh-CN" altLang="en-US" b="1" dirty="0" smtClean="0">
                <a:solidFill>
                  <a:srgbClr val="151001"/>
                </a:solidFill>
                <a:latin typeface="华文楷体" pitchFamily="2" charset="-122"/>
                <a:ea typeface="华文楷体" pitchFamily="2" charset="-122"/>
              </a:rPr>
              <a:t>、知识产权证明、论文等</a:t>
            </a:r>
          </a:p>
          <a:p>
            <a:pPr eaLnBrk="1" hangingPunct="1">
              <a:lnSpc>
                <a:spcPct val="150000"/>
              </a:lnSpc>
              <a:spcBef>
                <a:spcPct val="0"/>
              </a:spcBef>
              <a:buFont typeface="Wingdings" pitchFamily="2" charset="2"/>
              <a:buNone/>
            </a:pPr>
            <a:r>
              <a:rPr lang="zh-CN" altLang="en-US" sz="2400" b="1" dirty="0" smtClean="0">
                <a:latin typeface="黑体" pitchFamily="2" charset="-122"/>
                <a:ea typeface="黑体" pitchFamily="2" charset="-122"/>
              </a:rPr>
              <a:t>    </a:t>
            </a:r>
            <a:endParaRPr lang="zh-CN" altLang="en-US" sz="2400" b="1" dirty="0" smtClean="0">
              <a:ea typeface="宋体" charset="-122"/>
            </a:endParaRPr>
          </a:p>
          <a:p>
            <a:pPr eaLnBrk="1" hangingPunct="1">
              <a:lnSpc>
                <a:spcPct val="120000"/>
              </a:lnSpc>
              <a:spcBef>
                <a:spcPct val="0"/>
              </a:spcBef>
              <a:buFont typeface="Wingdings" pitchFamily="2" charset="2"/>
              <a:buNone/>
            </a:pPr>
            <a:r>
              <a:rPr lang="zh-CN" altLang="en-US" sz="2400" b="1" dirty="0" smtClean="0">
                <a:ea typeface="宋体" charset="-122"/>
              </a:rPr>
              <a:t>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内容占位符 2"/>
          <p:cNvSpPr>
            <a:spLocks noGrp="1"/>
          </p:cNvSpPr>
          <p:nvPr>
            <p:ph idx="1"/>
          </p:nvPr>
        </p:nvSpPr>
        <p:spPr>
          <a:xfrm>
            <a:off x="899592" y="1125538"/>
            <a:ext cx="7056784" cy="4456112"/>
          </a:xfrm>
        </p:spPr>
        <p:txBody>
          <a:bodyPr/>
          <a:lstStyle/>
          <a:p>
            <a:pPr eaLnBrk="1" hangingPunct="1">
              <a:lnSpc>
                <a:spcPct val="150000"/>
              </a:lnSpc>
              <a:buNone/>
            </a:pPr>
            <a:r>
              <a:rPr lang="zh-CN" altLang="en-US" b="1" dirty="0" smtClean="0">
                <a:solidFill>
                  <a:srgbClr val="151001"/>
                </a:solidFill>
                <a:latin typeface="华文楷体" pitchFamily="2" charset="-122"/>
                <a:ea typeface="华文楷体" pitchFamily="2" charset="-122"/>
              </a:rPr>
              <a:t>　　　涉及动植物品种、新药、医疗器械、食品等有关项目，还需要提供国家法律法规部门要求审批的文件等</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83568" y="1268760"/>
            <a:ext cx="7776864" cy="5040560"/>
          </a:xfrm>
          <a:prstGeom prst="rect">
            <a:avLst/>
          </a:prstGeom>
          <a:noFill/>
          <a:ln w="9525">
            <a:noFill/>
            <a:miter lim="800000"/>
            <a:headEnd/>
            <a:tailEnd/>
          </a:ln>
        </p:spPr>
        <p:txBody>
          <a:bodyPr anchor="b">
            <a:normAutofit fontScale="82500" lnSpcReduction="10000"/>
          </a:bodyPr>
          <a:lstStyle/>
          <a:p>
            <a:pPr>
              <a:lnSpc>
                <a:spcPct val="210000"/>
              </a:lnSpc>
              <a:defRPr/>
            </a:pPr>
            <a:r>
              <a:rPr lang="zh-CN" altLang="en-US" sz="3600" kern="0" dirty="0">
                <a:solidFill>
                  <a:schemeClr val="tx2"/>
                </a:solidFill>
                <a:effectLst>
                  <a:outerShdw blurRad="38100" dist="38100" dir="2700000" algn="tl">
                    <a:srgbClr val="C0C0C0"/>
                  </a:outerShdw>
                </a:effectLst>
                <a:latin typeface="+mj-lt"/>
                <a:ea typeface="黑体" pitchFamily="2" charset="-122"/>
                <a:cs typeface="+mj-cs"/>
              </a:rPr>
              <a:t>　</a:t>
            </a:r>
            <a:r>
              <a:rPr lang="zh-CN" altLang="en-US" sz="3600" kern="0" dirty="0" smtClean="0">
                <a:solidFill>
                  <a:schemeClr val="tx2"/>
                </a:solidFill>
                <a:effectLst>
                  <a:outerShdw blurRad="38100" dist="38100" dir="2700000" algn="tl">
                    <a:srgbClr val="C0C0C0"/>
                  </a:outerShdw>
                </a:effectLst>
                <a:latin typeface="+mj-lt"/>
                <a:ea typeface="黑体" pitchFamily="2" charset="-122"/>
                <a:cs typeface="+mj-cs"/>
              </a:rPr>
              <a:t>　</a:t>
            </a:r>
            <a:r>
              <a:rPr lang="zh-CN" altLang="en-US"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rPr>
              <a:t>一、</a:t>
            </a:r>
            <a:r>
              <a:rPr lang="zh-CN" altLang="en-US"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t>推荐</a:t>
            </a:r>
            <a:r>
              <a:rPr lang="zh-CN" altLang="en-US"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rPr>
              <a:t>工作总体要求</a:t>
            </a:r>
            <a:r>
              <a:rPr lang="en-US" altLang="zh-CN"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t/>
            </a:r>
            <a:br>
              <a:rPr lang="en-US" altLang="zh-CN"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br>
            <a:r>
              <a:rPr lang="zh-CN" altLang="en-US"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rPr>
              <a:t>　　二、</a:t>
            </a:r>
            <a:r>
              <a:rPr lang="zh-CN" altLang="en-US"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t>推荐材料填写</a:t>
            </a:r>
            <a:r>
              <a:rPr lang="zh-CN" altLang="en-US"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rPr>
              <a:t>要求</a:t>
            </a:r>
            <a:endParaRPr lang="en-US" altLang="zh-CN"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endParaRPr>
          </a:p>
          <a:p>
            <a:pPr>
              <a:lnSpc>
                <a:spcPct val="210000"/>
              </a:lnSpc>
              <a:defRPr/>
            </a:pPr>
            <a:r>
              <a:rPr lang="zh-CN" altLang="en-US" sz="4000" b="1" kern="0" dirty="0" smtClean="0">
                <a:solidFill>
                  <a:srgbClr val="151001"/>
                </a:solidFill>
                <a:effectLst>
                  <a:outerShdw blurRad="38100" dist="38100" dir="2700000" algn="tl">
                    <a:srgbClr val="C0C0C0"/>
                  </a:outerShdw>
                </a:effectLst>
                <a:latin typeface="华文楷体" pitchFamily="2" charset="-122"/>
                <a:ea typeface="华文楷体" pitchFamily="2" charset="-122"/>
                <a:cs typeface="+mj-cs"/>
              </a:rPr>
              <a:t>　　</a:t>
            </a:r>
            <a:r>
              <a:rPr lang="zh-CN" altLang="en-US" sz="4000" b="1" kern="0" dirty="0" smtClean="0">
                <a:solidFill>
                  <a:srgbClr val="FF0000"/>
                </a:solidFill>
                <a:effectLst>
                  <a:outerShdw blurRad="38100" dist="38100" dir="2700000" algn="tl">
                    <a:srgbClr val="C0C0C0"/>
                  </a:outerShdw>
                </a:effectLst>
                <a:latin typeface="华文楷体" pitchFamily="2" charset="-122"/>
                <a:ea typeface="华文楷体" pitchFamily="2" charset="-122"/>
                <a:cs typeface="+mj-cs"/>
              </a:rPr>
              <a:t>三、形式审查要点</a:t>
            </a:r>
            <a:r>
              <a:rPr lang="zh-CN" altLang="en-US"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t/>
            </a:r>
            <a:br>
              <a:rPr lang="zh-CN" altLang="en-US" sz="4000" b="1" kern="0" dirty="0">
                <a:solidFill>
                  <a:srgbClr val="151001"/>
                </a:solidFill>
                <a:effectLst>
                  <a:outerShdw blurRad="38100" dist="38100" dir="2700000" algn="tl">
                    <a:srgbClr val="C0C0C0"/>
                  </a:outerShdw>
                </a:effectLst>
                <a:latin typeface="华文楷体" pitchFamily="2" charset="-122"/>
                <a:ea typeface="华文楷体" pitchFamily="2" charset="-122"/>
                <a:cs typeface="+mj-cs"/>
              </a:rPr>
            </a:br>
            <a:r>
              <a:rPr lang="zh-CN" altLang="en-US" sz="3600" kern="0" dirty="0">
                <a:effectLst>
                  <a:outerShdw blurRad="38100" dist="38100" dir="2700000" algn="tl">
                    <a:srgbClr val="C0C0C0"/>
                  </a:outerShdw>
                </a:effectLst>
                <a:latin typeface="+mj-lt"/>
                <a:ea typeface="黑体" pitchFamily="2" charset="-122"/>
                <a:cs typeface="+mj-cs"/>
              </a:rPr>
              <a:t/>
            </a:r>
            <a:br>
              <a:rPr lang="zh-CN" altLang="en-US" sz="3600" kern="0" dirty="0">
                <a:effectLst>
                  <a:outerShdw blurRad="38100" dist="38100" dir="2700000" algn="tl">
                    <a:srgbClr val="C0C0C0"/>
                  </a:outerShdw>
                </a:effectLst>
                <a:latin typeface="+mj-lt"/>
                <a:ea typeface="黑体" pitchFamily="2" charset="-122"/>
                <a:cs typeface="+mj-cs"/>
              </a:rPr>
            </a:br>
            <a:r>
              <a:rPr lang="zh-CN" altLang="en-US" sz="3600" kern="0" dirty="0">
                <a:effectLst>
                  <a:outerShdw blurRad="38100" dist="38100" dir="2700000" algn="tl">
                    <a:srgbClr val="C0C0C0"/>
                  </a:outerShdw>
                </a:effectLst>
                <a:latin typeface="+mj-lt"/>
                <a:ea typeface="黑体" pitchFamily="2" charset="-122"/>
                <a:cs typeface="+mj-cs"/>
              </a:rPr>
              <a:t>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idx="1"/>
          </p:nvPr>
        </p:nvSpPr>
        <p:spPr>
          <a:xfrm>
            <a:off x="642910" y="642918"/>
            <a:ext cx="7929618" cy="5185122"/>
          </a:xfrm>
        </p:spPr>
        <p:txBody>
          <a:bodyPr/>
          <a:lstStyle/>
          <a:p>
            <a:pPr>
              <a:lnSpc>
                <a:spcPts val="4500"/>
              </a:lnSpc>
              <a:buNone/>
            </a:pPr>
            <a:r>
              <a:rPr lang="zh-CN" altLang="zh-CN" sz="2800" b="1" dirty="0" smtClean="0">
                <a:solidFill>
                  <a:srgbClr val="0000FF"/>
                </a:solidFill>
                <a:latin typeface="华文楷体" pitchFamily="2" charset="-122"/>
                <a:ea typeface="华文楷体" pitchFamily="2" charset="-122"/>
              </a:rPr>
              <a:t>自然科学奖项目形式审查不合格内容</a:t>
            </a:r>
            <a:r>
              <a:rPr lang="zh-CN" altLang="en-US" sz="2800" b="1" dirty="0" smtClean="0">
                <a:solidFill>
                  <a:srgbClr val="0000FF"/>
                </a:solidFill>
                <a:latin typeface="华文楷体" pitchFamily="2" charset="-122"/>
                <a:ea typeface="华文楷体" pitchFamily="2" charset="-122"/>
              </a:rPr>
              <a:t>：</a:t>
            </a:r>
            <a:endParaRPr lang="en-US" altLang="zh-CN" sz="2800" b="1" dirty="0" smtClean="0">
              <a:solidFill>
                <a:srgbClr val="0000FF"/>
              </a:solidFill>
              <a:latin typeface="华文楷体" pitchFamily="2" charset="-122"/>
              <a:ea typeface="华文楷体" pitchFamily="2" charset="-122"/>
            </a:endParaRPr>
          </a:p>
          <a:p>
            <a:pPr>
              <a:lnSpc>
                <a:spcPts val="4500"/>
              </a:lnSpc>
              <a:buNone/>
            </a:pPr>
            <a:r>
              <a:rPr lang="en-US" altLang="en-US" sz="2800" b="1" dirty="0" smtClean="0">
                <a:solidFill>
                  <a:srgbClr val="151001"/>
                </a:solidFill>
                <a:latin typeface="华文楷体" pitchFamily="2" charset="-122"/>
                <a:ea typeface="华文楷体" pitchFamily="2" charset="-122"/>
              </a:rPr>
              <a:t> 1</a:t>
            </a:r>
            <a:r>
              <a:rPr lang="zh-CN" altLang="en-US" sz="2800" b="1" dirty="0" smtClean="0">
                <a:solidFill>
                  <a:srgbClr val="151001"/>
                </a:solidFill>
                <a:latin typeface="华文楷体" pitchFamily="2" charset="-122"/>
                <a:ea typeface="华文楷体" pitchFamily="2" charset="-122"/>
              </a:rPr>
              <a:t>、</a:t>
            </a:r>
            <a:r>
              <a:rPr lang="en-US" altLang="zh-CN" sz="2800" b="1" dirty="0" smtClean="0">
                <a:solidFill>
                  <a:srgbClr val="151001"/>
                </a:solidFill>
                <a:latin typeface="华文楷体" pitchFamily="2" charset="-122"/>
                <a:ea typeface="华文楷体" pitchFamily="2" charset="-122"/>
              </a:rPr>
              <a:t>2013</a:t>
            </a:r>
            <a:r>
              <a:rPr lang="zh-CN" altLang="en-US" sz="2800" b="1" dirty="0" smtClean="0">
                <a:solidFill>
                  <a:srgbClr val="151001"/>
                </a:solidFill>
                <a:latin typeface="华文楷体" pitchFamily="2" charset="-122"/>
                <a:ea typeface="华文楷体" pitchFamily="2" charset="-122"/>
              </a:rPr>
              <a:t>、</a:t>
            </a:r>
            <a:r>
              <a:rPr lang="en-US" altLang="en-US" sz="2800" b="1" dirty="0" smtClean="0">
                <a:solidFill>
                  <a:srgbClr val="151001"/>
                </a:solidFill>
                <a:latin typeface="华文楷体" pitchFamily="2" charset="-122"/>
                <a:ea typeface="华文楷体" pitchFamily="2" charset="-122"/>
              </a:rPr>
              <a:t>2014</a:t>
            </a:r>
            <a:r>
              <a:rPr lang="zh-CN" altLang="en-US" sz="2800" b="1" dirty="0" smtClean="0">
                <a:solidFill>
                  <a:srgbClr val="151001"/>
                </a:solidFill>
                <a:latin typeface="华文楷体" pitchFamily="2" charset="-122"/>
                <a:ea typeface="华文楷体" pitchFamily="2" charset="-122"/>
              </a:rPr>
              <a:t>年初评通过自行要求撤消</a:t>
            </a:r>
            <a:r>
              <a:rPr lang="zh-CN" altLang="en-US" sz="2800" b="1" dirty="0" smtClean="0">
                <a:solidFill>
                  <a:srgbClr val="151001"/>
                </a:solidFill>
                <a:latin typeface="华文楷体" pitchFamily="2" charset="-122"/>
                <a:ea typeface="华文楷体" pitchFamily="2" charset="-122"/>
              </a:rPr>
              <a:t>的项目；</a:t>
            </a:r>
            <a:endParaRPr lang="zh-CN" altLang="en-US" sz="2800" b="1" dirty="0" smtClean="0">
              <a:solidFill>
                <a:srgbClr val="151001"/>
              </a:solidFill>
              <a:latin typeface="华文楷体" pitchFamily="2" charset="-122"/>
              <a:ea typeface="华文楷体" pitchFamily="2" charset="-122"/>
            </a:endParaRPr>
          </a:p>
          <a:p>
            <a:pPr>
              <a:lnSpc>
                <a:spcPts val="4500"/>
              </a:lnSpc>
              <a:buNone/>
            </a:pPr>
            <a:r>
              <a:rPr lang="en-US" altLang="en-US" sz="2800" b="1" dirty="0" smtClean="0">
                <a:solidFill>
                  <a:srgbClr val="151001"/>
                </a:solidFill>
                <a:latin typeface="华文楷体" pitchFamily="2" charset="-122"/>
                <a:ea typeface="华文楷体" pitchFamily="2" charset="-122"/>
              </a:rPr>
              <a:t> 2</a:t>
            </a:r>
            <a:r>
              <a:rPr lang="zh-CN" altLang="en-US" sz="2800" b="1" dirty="0" smtClean="0">
                <a:solidFill>
                  <a:srgbClr val="151001"/>
                </a:solidFill>
                <a:latin typeface="华文楷体" pitchFamily="2" charset="-122"/>
                <a:ea typeface="华文楷体" pitchFamily="2" charset="-122"/>
              </a:rPr>
              <a:t>、主要论文专著目录所列论文发表（出版）年限不足两年的（对应条件：发表（出版）时间必须在</a:t>
            </a:r>
            <a:r>
              <a:rPr lang="en-US" altLang="en-US" sz="2800" b="1" dirty="0" smtClean="0">
                <a:solidFill>
                  <a:srgbClr val="151001"/>
                </a:solidFill>
                <a:latin typeface="华文楷体" pitchFamily="2" charset="-122"/>
                <a:ea typeface="华文楷体" pitchFamily="2" charset="-122"/>
              </a:rPr>
              <a:t>2013</a:t>
            </a:r>
            <a:r>
              <a:rPr lang="zh-CN" altLang="en-US" sz="2800" b="1" dirty="0" smtClean="0">
                <a:solidFill>
                  <a:srgbClr val="151001"/>
                </a:solidFill>
                <a:latin typeface="华文楷体" pitchFamily="2" charset="-122"/>
                <a:ea typeface="华文楷体" pitchFamily="2" charset="-122"/>
              </a:rPr>
              <a:t>年</a:t>
            </a:r>
            <a:r>
              <a:rPr lang="en-US" altLang="en-US" sz="2800" b="1" dirty="0" smtClean="0">
                <a:solidFill>
                  <a:srgbClr val="151001"/>
                </a:solidFill>
                <a:latin typeface="华文楷体" pitchFamily="2" charset="-122"/>
                <a:ea typeface="华文楷体" pitchFamily="2" charset="-122"/>
              </a:rPr>
              <a:t>1</a:t>
            </a:r>
            <a:r>
              <a:rPr lang="zh-CN" altLang="en-US" sz="2800" b="1" dirty="0" smtClean="0">
                <a:solidFill>
                  <a:srgbClr val="151001"/>
                </a:solidFill>
                <a:latin typeface="华文楷体" pitchFamily="2" charset="-122"/>
                <a:ea typeface="华文楷体" pitchFamily="2" charset="-122"/>
              </a:rPr>
              <a:t>月</a:t>
            </a:r>
            <a:r>
              <a:rPr lang="en-US" altLang="en-US" sz="2800" b="1" dirty="0" smtClean="0">
                <a:solidFill>
                  <a:srgbClr val="151001"/>
                </a:solidFill>
                <a:latin typeface="华文楷体" pitchFamily="2" charset="-122"/>
                <a:ea typeface="华文楷体" pitchFamily="2" charset="-122"/>
              </a:rPr>
              <a:t>31</a:t>
            </a:r>
            <a:r>
              <a:rPr lang="zh-CN" altLang="en-US" sz="2800" b="1" dirty="0" smtClean="0">
                <a:solidFill>
                  <a:srgbClr val="151001"/>
                </a:solidFill>
                <a:latin typeface="华文楷体" pitchFamily="2" charset="-122"/>
                <a:ea typeface="华文楷体" pitchFamily="2" charset="-122"/>
              </a:rPr>
              <a:t>日以前）；</a:t>
            </a:r>
          </a:p>
          <a:p>
            <a:pPr>
              <a:lnSpc>
                <a:spcPts val="4500"/>
              </a:lnSpc>
              <a:buNone/>
            </a:pPr>
            <a:r>
              <a:rPr lang="en-US" altLang="en-US" sz="2800" b="1" dirty="0" smtClean="0">
                <a:solidFill>
                  <a:srgbClr val="151001"/>
                </a:solidFill>
                <a:latin typeface="华文楷体" pitchFamily="2" charset="-122"/>
                <a:ea typeface="华文楷体" pitchFamily="2" charset="-122"/>
              </a:rPr>
              <a:t> 3</a:t>
            </a:r>
            <a:r>
              <a:rPr lang="zh-CN" altLang="en-US" sz="2800" b="1" dirty="0" smtClean="0">
                <a:solidFill>
                  <a:srgbClr val="151001"/>
                </a:solidFill>
                <a:latin typeface="华文楷体" pitchFamily="2" charset="-122"/>
                <a:ea typeface="华文楷体" pitchFamily="2" charset="-122"/>
              </a:rPr>
              <a:t>、“</a:t>
            </a:r>
            <a:r>
              <a:rPr lang="en-US" altLang="en-US" sz="2800" b="1" dirty="0" smtClean="0">
                <a:solidFill>
                  <a:srgbClr val="151001"/>
                </a:solidFill>
                <a:latin typeface="华文楷体" pitchFamily="2" charset="-122"/>
                <a:ea typeface="华文楷体" pitchFamily="2" charset="-122"/>
              </a:rPr>
              <a:t>8</a:t>
            </a:r>
            <a:r>
              <a:rPr lang="zh-CN" altLang="en-US" sz="2800" b="1" dirty="0" smtClean="0">
                <a:solidFill>
                  <a:srgbClr val="151001"/>
                </a:solidFill>
                <a:latin typeface="华文楷体" pitchFamily="2" charset="-122"/>
                <a:ea typeface="华文楷体" pitchFamily="2" charset="-122"/>
              </a:rPr>
              <a:t>篇代表性论文”中存在主体工作在国外完成的；</a:t>
            </a:r>
          </a:p>
          <a:p>
            <a:pPr>
              <a:lnSpc>
                <a:spcPts val="4500"/>
              </a:lnSpc>
              <a:buNone/>
            </a:pPr>
            <a:r>
              <a:rPr lang="en-US" altLang="en-US" sz="2800" b="1" dirty="0" smtClean="0">
                <a:solidFill>
                  <a:srgbClr val="151001"/>
                </a:solidFill>
                <a:latin typeface="华文楷体" pitchFamily="2" charset="-122"/>
                <a:ea typeface="华文楷体" pitchFamily="2" charset="-122"/>
              </a:rPr>
              <a:t> 4</a:t>
            </a:r>
            <a:r>
              <a:rPr lang="zh-CN" altLang="en-US" sz="2800" b="1" dirty="0" smtClean="0">
                <a:solidFill>
                  <a:srgbClr val="151001"/>
                </a:solidFill>
                <a:latin typeface="华文楷体" pitchFamily="2" charset="-122"/>
                <a:ea typeface="华文楷体" pitchFamily="2" charset="-122"/>
              </a:rPr>
              <a:t>、完成人未在“主要完成人情况”表上签名、且无说明的；</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内容占位符 2"/>
          <p:cNvSpPr>
            <a:spLocks noGrp="1"/>
          </p:cNvSpPr>
          <p:nvPr>
            <p:ph idx="1"/>
          </p:nvPr>
        </p:nvSpPr>
        <p:spPr>
          <a:xfrm>
            <a:off x="928662" y="857232"/>
            <a:ext cx="7643866" cy="4875454"/>
          </a:xfrm>
        </p:spPr>
        <p:txBody>
          <a:bodyPr/>
          <a:lstStyle/>
          <a:p>
            <a:pPr>
              <a:lnSpc>
                <a:spcPct val="150000"/>
              </a:lnSpc>
              <a:buNone/>
            </a:pPr>
            <a:r>
              <a:rPr lang="en-US" altLang="en-US" sz="2800" b="1" dirty="0" smtClean="0">
                <a:solidFill>
                  <a:srgbClr val="151001"/>
                </a:solidFill>
                <a:latin typeface="华文楷体" pitchFamily="2" charset="-122"/>
                <a:ea typeface="华文楷体" pitchFamily="2" charset="-122"/>
              </a:rPr>
              <a:t> 5</a:t>
            </a:r>
            <a:r>
              <a:rPr lang="zh-CN" altLang="en-US" sz="2800" b="1" dirty="0" smtClean="0">
                <a:solidFill>
                  <a:srgbClr val="151001"/>
                </a:solidFill>
                <a:latin typeface="华文楷体" pitchFamily="2" charset="-122"/>
                <a:ea typeface="华文楷体" pitchFamily="2" charset="-122"/>
              </a:rPr>
              <a:t>、完成人不是</a:t>
            </a:r>
            <a:r>
              <a:rPr lang="en-US" altLang="en-US" sz="2800" b="1" dirty="0" smtClean="0">
                <a:solidFill>
                  <a:srgbClr val="151001"/>
                </a:solidFill>
                <a:latin typeface="华文楷体" pitchFamily="2" charset="-122"/>
                <a:ea typeface="华文楷体" pitchFamily="2" charset="-122"/>
              </a:rPr>
              <a:t>8</a:t>
            </a:r>
            <a:r>
              <a:rPr lang="zh-CN" altLang="en-US" sz="2800" b="1" dirty="0" smtClean="0">
                <a:solidFill>
                  <a:srgbClr val="151001"/>
                </a:solidFill>
                <a:latin typeface="华文楷体" pitchFamily="2" charset="-122"/>
                <a:ea typeface="华文楷体" pitchFamily="2" charset="-122"/>
              </a:rPr>
              <a:t>篇代表性论文（著）作者的；</a:t>
            </a:r>
          </a:p>
          <a:p>
            <a:pPr>
              <a:lnSpc>
                <a:spcPct val="150000"/>
              </a:lnSpc>
              <a:buNone/>
            </a:pPr>
            <a:r>
              <a:rPr lang="en-US" altLang="en-US" sz="2800" b="1" dirty="0" smtClean="0">
                <a:solidFill>
                  <a:srgbClr val="151001"/>
                </a:solidFill>
                <a:latin typeface="华文楷体" pitchFamily="2" charset="-122"/>
                <a:ea typeface="华文楷体" pitchFamily="2" charset="-122"/>
              </a:rPr>
              <a:t> 6</a:t>
            </a:r>
            <a:r>
              <a:rPr lang="zh-CN" altLang="en-US" sz="2800" b="1" dirty="0" smtClean="0">
                <a:solidFill>
                  <a:srgbClr val="151001"/>
                </a:solidFill>
                <a:latin typeface="华文楷体" pitchFamily="2" charset="-122"/>
                <a:ea typeface="华文楷体" pitchFamily="2" charset="-122"/>
              </a:rPr>
              <a:t>、完成单位未在“主要完成单位情况表”上盖章、且无说明的；</a:t>
            </a:r>
          </a:p>
          <a:p>
            <a:pPr>
              <a:lnSpc>
                <a:spcPct val="150000"/>
              </a:lnSpc>
              <a:buNone/>
            </a:pPr>
            <a:r>
              <a:rPr lang="en-US" altLang="en-US" sz="2800" b="1" dirty="0" smtClean="0">
                <a:solidFill>
                  <a:srgbClr val="151001"/>
                </a:solidFill>
                <a:latin typeface="华文楷体" pitchFamily="2" charset="-122"/>
                <a:ea typeface="华文楷体" pitchFamily="2" charset="-122"/>
              </a:rPr>
              <a:t> 7</a:t>
            </a:r>
            <a:r>
              <a:rPr lang="zh-CN" altLang="en-US" sz="2800" b="1" dirty="0" smtClean="0">
                <a:solidFill>
                  <a:srgbClr val="151001"/>
                </a:solidFill>
                <a:latin typeface="华文楷体" pitchFamily="2" charset="-122"/>
                <a:ea typeface="华文楷体" pitchFamily="2" charset="-122"/>
              </a:rPr>
              <a:t>、推荐单位（推荐专家）未填写推荐意见或未签章的；</a:t>
            </a:r>
          </a:p>
          <a:p>
            <a:pPr>
              <a:lnSpc>
                <a:spcPct val="150000"/>
              </a:lnSpc>
              <a:buNone/>
            </a:pPr>
            <a:r>
              <a:rPr lang="en-US" altLang="en-US" sz="2800" b="1" dirty="0" smtClean="0">
                <a:solidFill>
                  <a:srgbClr val="151001"/>
                </a:solidFill>
                <a:latin typeface="华文楷体" pitchFamily="2" charset="-122"/>
                <a:ea typeface="华文楷体" pitchFamily="2" charset="-122"/>
              </a:rPr>
              <a:t> 8</a:t>
            </a:r>
            <a:r>
              <a:rPr lang="zh-CN" altLang="en-US" sz="2800" b="1" dirty="0" smtClean="0">
                <a:solidFill>
                  <a:srgbClr val="151001"/>
                </a:solidFill>
                <a:latin typeface="华文楷体" pitchFamily="2" charset="-122"/>
                <a:ea typeface="华文楷体" pitchFamily="2" charset="-122"/>
              </a:rPr>
              <a:t>、未提交代表性论文（著）内容复印件的；</a:t>
            </a:r>
          </a:p>
          <a:p>
            <a:pPr>
              <a:lnSpc>
                <a:spcPct val="150000"/>
              </a:lnSpc>
              <a:buNone/>
            </a:pPr>
            <a:r>
              <a:rPr lang="en-US" altLang="en-US" sz="2800" b="1" dirty="0" smtClean="0">
                <a:solidFill>
                  <a:srgbClr val="151001"/>
                </a:solidFill>
                <a:latin typeface="华文楷体" pitchFamily="2" charset="-122"/>
                <a:ea typeface="华文楷体" pitchFamily="2" charset="-122"/>
              </a:rPr>
              <a:t> 9</a:t>
            </a:r>
            <a:r>
              <a:rPr lang="zh-CN" altLang="en-US" sz="2800" b="1" dirty="0" smtClean="0">
                <a:solidFill>
                  <a:srgbClr val="151001"/>
                </a:solidFill>
                <a:latin typeface="华文楷体" pitchFamily="2" charset="-122"/>
                <a:ea typeface="华文楷体" pitchFamily="2" charset="-122"/>
              </a:rPr>
              <a:t>、未提交与主要引文密切相关内容复印件的；</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00100" y="571480"/>
            <a:ext cx="7215238" cy="5572164"/>
          </a:xfrm>
        </p:spPr>
        <p:txBody>
          <a:bodyPr/>
          <a:lstStyle/>
          <a:p>
            <a:pPr>
              <a:lnSpc>
                <a:spcPct val="150000"/>
              </a:lnSpc>
              <a:buNone/>
            </a:pPr>
            <a:r>
              <a:rPr lang="en-US" altLang="en-US" sz="2800" b="1" dirty="0" smtClean="0">
                <a:solidFill>
                  <a:srgbClr val="151001"/>
                </a:solidFill>
                <a:latin typeface="华文楷体" pitchFamily="2" charset="-122"/>
                <a:ea typeface="华文楷体" pitchFamily="2" charset="-122"/>
              </a:rPr>
              <a:t> 10</a:t>
            </a:r>
            <a:r>
              <a:rPr lang="zh-CN" altLang="en-US" sz="2800" b="1" dirty="0" smtClean="0">
                <a:solidFill>
                  <a:srgbClr val="151001"/>
                </a:solidFill>
                <a:latin typeface="华文楷体" pitchFamily="2" charset="-122"/>
                <a:ea typeface="华文楷体" pitchFamily="2" charset="-122"/>
              </a:rPr>
              <a:t>、对于主要论文专著的通讯作者不是主要完成人，未提交该通讯作者的书面同意书的；</a:t>
            </a:r>
          </a:p>
          <a:p>
            <a:pPr>
              <a:lnSpc>
                <a:spcPct val="150000"/>
              </a:lnSpc>
              <a:buNone/>
            </a:pPr>
            <a:r>
              <a:rPr lang="en-US" altLang="en-US" sz="2800" b="1" dirty="0" smtClean="0">
                <a:solidFill>
                  <a:srgbClr val="151001"/>
                </a:solidFill>
                <a:latin typeface="华文楷体" pitchFamily="2" charset="-122"/>
                <a:ea typeface="华文楷体" pitchFamily="2" charset="-122"/>
              </a:rPr>
              <a:t> 11</a:t>
            </a:r>
            <a:r>
              <a:rPr lang="zh-CN" altLang="en-US" sz="2800" b="1" dirty="0" smtClean="0">
                <a:solidFill>
                  <a:srgbClr val="151001"/>
                </a:solidFill>
                <a:latin typeface="华文楷体" pitchFamily="2" charset="-122"/>
                <a:ea typeface="华文楷体" pitchFamily="2" charset="-122"/>
              </a:rPr>
              <a:t>、完成人的 “对本项目创造性贡献”一栏没写明完成人对第几项创新点作出贡献，以及“支撑材料”一栏缺少证明材料的；</a:t>
            </a:r>
          </a:p>
          <a:p>
            <a:pPr>
              <a:lnSpc>
                <a:spcPct val="150000"/>
              </a:lnSpc>
              <a:buNone/>
            </a:pPr>
            <a:r>
              <a:rPr lang="en-US" altLang="en-US" sz="2800" b="1" dirty="0" smtClean="0">
                <a:solidFill>
                  <a:srgbClr val="151001"/>
                </a:solidFill>
                <a:latin typeface="华文楷体" pitchFamily="2" charset="-122"/>
                <a:ea typeface="华文楷体" pitchFamily="2" charset="-122"/>
              </a:rPr>
              <a:t> 12</a:t>
            </a:r>
            <a:r>
              <a:rPr lang="zh-CN" altLang="en-US" sz="2800" b="1" dirty="0" smtClean="0">
                <a:solidFill>
                  <a:srgbClr val="151001"/>
                </a:solidFill>
                <a:latin typeface="华文楷体" pitchFamily="2" charset="-122"/>
                <a:ea typeface="华文楷体" pitchFamily="2" charset="-122"/>
              </a:rPr>
              <a:t>、电子版材料与书面材料不一致的；</a:t>
            </a:r>
          </a:p>
          <a:p>
            <a:pPr>
              <a:lnSpc>
                <a:spcPct val="150000"/>
              </a:lnSpc>
              <a:buNone/>
            </a:pPr>
            <a:r>
              <a:rPr lang="en-US" altLang="en-US" sz="2800" b="1" dirty="0" smtClean="0">
                <a:solidFill>
                  <a:srgbClr val="151001"/>
                </a:solidFill>
                <a:latin typeface="华文楷体" pitchFamily="2" charset="-122"/>
                <a:ea typeface="华文楷体" pitchFamily="2" charset="-122"/>
              </a:rPr>
              <a:t> 13</a:t>
            </a:r>
            <a:r>
              <a:rPr lang="zh-CN" altLang="en-US" sz="2800" b="1" dirty="0" smtClean="0">
                <a:solidFill>
                  <a:srgbClr val="151001"/>
                </a:solidFill>
                <a:latin typeface="华文楷体" pitchFamily="2" charset="-122"/>
                <a:ea typeface="华文楷体" pitchFamily="2" charset="-122"/>
              </a:rPr>
              <a:t>、未提交检索报告</a:t>
            </a:r>
            <a:r>
              <a:rPr lang="zh-CN" altLang="en-US" sz="2800" b="1" dirty="0" smtClean="0">
                <a:solidFill>
                  <a:srgbClr val="151001"/>
                </a:solidFill>
                <a:latin typeface="华文楷体" pitchFamily="2" charset="-122"/>
                <a:ea typeface="华文楷体" pitchFamily="2" charset="-122"/>
              </a:rPr>
              <a:t>的。</a:t>
            </a:r>
            <a:endParaRPr lang="zh-CN" altLang="en-US" sz="2800" b="1" dirty="0" smtClean="0">
              <a:solidFill>
                <a:srgbClr val="151001"/>
              </a:solidFill>
              <a:latin typeface="华文楷体" pitchFamily="2" charset="-122"/>
              <a:ea typeface="华文楷体" pitchFamily="2" charset="-122"/>
            </a:endParaRPr>
          </a:p>
          <a:p>
            <a:pPr>
              <a:buNone/>
            </a:pPr>
            <a:r>
              <a:rPr lang="en-US" altLang="en-US" sz="2800" b="1" dirty="0" smtClean="0">
                <a:solidFill>
                  <a:srgbClr val="151001"/>
                </a:solidFill>
                <a:latin typeface="华文楷体" pitchFamily="2" charset="-122"/>
                <a:ea typeface="华文楷体" pitchFamily="2" charset="-122"/>
              </a:rPr>
              <a:t> </a:t>
            </a:r>
            <a:endParaRPr lang="zh-CN" altLang="en-US" sz="2800" b="1" dirty="0" smtClean="0">
              <a:solidFill>
                <a:srgbClr val="151001"/>
              </a:solidFill>
              <a:latin typeface="华文楷体" pitchFamily="2" charset="-122"/>
              <a:ea typeface="华文楷体" pitchFamily="2"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idx="1"/>
          </p:nvPr>
        </p:nvSpPr>
        <p:spPr>
          <a:xfrm>
            <a:off x="642910" y="500042"/>
            <a:ext cx="7929618" cy="5760640"/>
          </a:xfrm>
        </p:spPr>
        <p:txBody>
          <a:bodyPr/>
          <a:lstStyle/>
          <a:p>
            <a:pPr eaLnBrk="1" hangingPunct="1">
              <a:buFontTx/>
              <a:buNone/>
            </a:pPr>
            <a:r>
              <a:rPr lang="zh-CN" altLang="zh-CN" sz="2800" b="1" dirty="0" smtClean="0">
                <a:solidFill>
                  <a:srgbClr val="0000FF"/>
                </a:solidFill>
                <a:latin typeface="华文楷体" pitchFamily="2" charset="-122"/>
                <a:ea typeface="华文楷体" pitchFamily="2" charset="-122"/>
              </a:rPr>
              <a:t>技术发明奖项目形式审查不合格内容：</a:t>
            </a:r>
            <a:endParaRPr lang="en-US" altLang="zh-CN" sz="2800" b="1" dirty="0" smtClean="0">
              <a:solidFill>
                <a:srgbClr val="0000FF"/>
              </a:solidFill>
              <a:latin typeface="华文楷体" pitchFamily="2" charset="-122"/>
              <a:ea typeface="华文楷体" pitchFamily="2" charset="-122"/>
            </a:endParaRPr>
          </a:p>
          <a:p>
            <a:pPr>
              <a:buNone/>
            </a:pPr>
            <a:r>
              <a:rPr lang="en-US" altLang="en-US" sz="2800" b="1" dirty="0" smtClean="0">
                <a:solidFill>
                  <a:srgbClr val="151001"/>
                </a:solidFill>
                <a:latin typeface="华文楷体" pitchFamily="2" charset="-122"/>
                <a:ea typeface="华文楷体" pitchFamily="2" charset="-122"/>
              </a:rPr>
              <a:t> 1</a:t>
            </a:r>
            <a:r>
              <a:rPr lang="zh-CN" altLang="en-US" sz="2800" b="1" dirty="0" smtClean="0">
                <a:solidFill>
                  <a:srgbClr val="151001"/>
                </a:solidFill>
                <a:latin typeface="华文楷体" pitchFamily="2" charset="-122"/>
                <a:ea typeface="华文楷体" pitchFamily="2" charset="-122"/>
              </a:rPr>
              <a:t>、</a:t>
            </a:r>
            <a:r>
              <a:rPr lang="en-US" altLang="zh-CN" sz="2800" b="1" dirty="0" smtClean="0">
                <a:solidFill>
                  <a:srgbClr val="151001"/>
                </a:solidFill>
                <a:latin typeface="华文楷体" pitchFamily="2" charset="-122"/>
                <a:ea typeface="华文楷体" pitchFamily="2" charset="-122"/>
              </a:rPr>
              <a:t>2013</a:t>
            </a:r>
            <a:r>
              <a:rPr lang="zh-CN" altLang="en-US" sz="2800" b="1" dirty="0" smtClean="0">
                <a:solidFill>
                  <a:srgbClr val="151001"/>
                </a:solidFill>
                <a:latin typeface="华文楷体" pitchFamily="2" charset="-122"/>
                <a:ea typeface="华文楷体" pitchFamily="2" charset="-122"/>
              </a:rPr>
              <a:t>、</a:t>
            </a:r>
            <a:r>
              <a:rPr lang="en-US" altLang="en-US" sz="2800" b="1" dirty="0" smtClean="0">
                <a:solidFill>
                  <a:srgbClr val="151001"/>
                </a:solidFill>
                <a:latin typeface="华文楷体" pitchFamily="2" charset="-122"/>
                <a:ea typeface="华文楷体" pitchFamily="2" charset="-122"/>
              </a:rPr>
              <a:t>2014</a:t>
            </a:r>
            <a:r>
              <a:rPr lang="zh-CN" altLang="en-US" sz="2800" b="1" dirty="0" smtClean="0">
                <a:solidFill>
                  <a:srgbClr val="151001"/>
                </a:solidFill>
                <a:latin typeface="华文楷体" pitchFamily="2" charset="-122"/>
                <a:ea typeface="华文楷体" pitchFamily="2" charset="-122"/>
              </a:rPr>
              <a:t>年初评通过自行要求撤消的项目；</a:t>
            </a:r>
          </a:p>
          <a:p>
            <a:pPr>
              <a:buNone/>
            </a:pPr>
            <a:r>
              <a:rPr lang="en-US" altLang="en-US" sz="2800" b="1" dirty="0" smtClean="0">
                <a:solidFill>
                  <a:srgbClr val="151001"/>
                </a:solidFill>
                <a:latin typeface="华文楷体" pitchFamily="2" charset="-122"/>
                <a:ea typeface="华文楷体" pitchFamily="2" charset="-122"/>
              </a:rPr>
              <a:t> 2</a:t>
            </a:r>
            <a:r>
              <a:rPr lang="zh-CN" altLang="en-US" sz="2800" b="1" dirty="0" smtClean="0">
                <a:solidFill>
                  <a:srgbClr val="151001"/>
                </a:solidFill>
                <a:latin typeface="华文楷体" pitchFamily="2" charset="-122"/>
                <a:ea typeface="华文楷体" pitchFamily="2" charset="-122"/>
              </a:rPr>
              <a:t>、完成人未在“主要完成人情况”表上签名、且无说明的；</a:t>
            </a:r>
          </a:p>
          <a:p>
            <a:pPr>
              <a:buNone/>
            </a:pPr>
            <a:r>
              <a:rPr lang="en-US" altLang="en-US" sz="2800" b="1" dirty="0" smtClean="0">
                <a:solidFill>
                  <a:srgbClr val="151001"/>
                </a:solidFill>
                <a:latin typeface="华文楷体" pitchFamily="2" charset="-122"/>
                <a:ea typeface="华文楷体" pitchFamily="2" charset="-122"/>
              </a:rPr>
              <a:t> 3</a:t>
            </a:r>
            <a:r>
              <a:rPr lang="zh-CN" altLang="en-US" sz="2800" b="1" dirty="0" smtClean="0">
                <a:solidFill>
                  <a:srgbClr val="151001"/>
                </a:solidFill>
                <a:latin typeface="华文楷体" pitchFamily="2" charset="-122"/>
                <a:ea typeface="华文楷体" pitchFamily="2" charset="-122"/>
              </a:rPr>
              <a:t>、完成单位未在“主要完成单位情况表”上盖章、且无说明的；</a:t>
            </a:r>
          </a:p>
          <a:p>
            <a:pPr>
              <a:buNone/>
            </a:pPr>
            <a:r>
              <a:rPr lang="en-US" altLang="en-US" sz="2800" b="1" dirty="0" smtClean="0">
                <a:solidFill>
                  <a:srgbClr val="151001"/>
                </a:solidFill>
                <a:latin typeface="华文楷体" pitchFamily="2" charset="-122"/>
                <a:ea typeface="华文楷体" pitchFamily="2" charset="-122"/>
              </a:rPr>
              <a:t> 4</a:t>
            </a:r>
            <a:r>
              <a:rPr lang="zh-CN" altLang="en-US" sz="2800" b="1" dirty="0" smtClean="0">
                <a:solidFill>
                  <a:srgbClr val="151001"/>
                </a:solidFill>
                <a:latin typeface="华文楷体" pitchFamily="2" charset="-122"/>
                <a:ea typeface="华文楷体" pitchFamily="2" charset="-122"/>
              </a:rPr>
              <a:t>、推荐单位（推荐专家）未填写推荐意见或未签章的；</a:t>
            </a:r>
          </a:p>
          <a:p>
            <a:pPr>
              <a:buNone/>
            </a:pPr>
            <a:r>
              <a:rPr lang="en-US" altLang="en-US" sz="2800" b="1" dirty="0" smtClean="0">
                <a:solidFill>
                  <a:srgbClr val="151001"/>
                </a:solidFill>
                <a:latin typeface="华文楷体" pitchFamily="2" charset="-122"/>
                <a:ea typeface="华文楷体" pitchFamily="2" charset="-122"/>
              </a:rPr>
              <a:t> 5</a:t>
            </a:r>
            <a:r>
              <a:rPr lang="zh-CN" altLang="en-US" sz="2800" b="1" dirty="0" smtClean="0">
                <a:solidFill>
                  <a:srgbClr val="151001"/>
                </a:solidFill>
                <a:latin typeface="华文楷体" pitchFamily="2" charset="-122"/>
                <a:ea typeface="华文楷体" pitchFamily="2" charset="-122"/>
              </a:rPr>
              <a:t>、推荐项目整体技术未应用或应用不足两年的</a:t>
            </a:r>
            <a:r>
              <a:rPr lang="zh-CN" altLang="en-US" sz="2800" b="1" dirty="0" smtClean="0">
                <a:solidFill>
                  <a:srgbClr val="151001"/>
                </a:solidFill>
                <a:latin typeface="华文楷体" pitchFamily="2" charset="-122"/>
                <a:ea typeface="华文楷体" pitchFamily="2" charset="-122"/>
              </a:rPr>
              <a:t>（首次</a:t>
            </a:r>
            <a:r>
              <a:rPr lang="zh-CN" altLang="en-US" sz="2800" b="1" dirty="0" smtClean="0">
                <a:solidFill>
                  <a:srgbClr val="151001"/>
                </a:solidFill>
                <a:latin typeface="华文楷体" pitchFamily="2" charset="-122"/>
                <a:ea typeface="华文楷体" pitchFamily="2" charset="-122"/>
              </a:rPr>
              <a:t>应用必须在</a:t>
            </a:r>
            <a:r>
              <a:rPr lang="en-US" altLang="en-US" sz="2800" b="1" dirty="0" smtClean="0">
                <a:solidFill>
                  <a:srgbClr val="151001"/>
                </a:solidFill>
                <a:latin typeface="华文楷体" pitchFamily="2" charset="-122"/>
                <a:ea typeface="华文楷体" pitchFamily="2" charset="-122"/>
              </a:rPr>
              <a:t>2013</a:t>
            </a:r>
            <a:r>
              <a:rPr lang="zh-CN" altLang="en-US" sz="2800" b="1" dirty="0" smtClean="0">
                <a:solidFill>
                  <a:srgbClr val="151001"/>
                </a:solidFill>
                <a:latin typeface="华文楷体" pitchFamily="2" charset="-122"/>
                <a:ea typeface="华文楷体" pitchFamily="2" charset="-122"/>
              </a:rPr>
              <a:t>年</a:t>
            </a:r>
            <a:r>
              <a:rPr lang="en-US" altLang="en-US" sz="2800" b="1" dirty="0" smtClean="0">
                <a:solidFill>
                  <a:srgbClr val="151001"/>
                </a:solidFill>
                <a:latin typeface="华文楷体" pitchFamily="2" charset="-122"/>
                <a:ea typeface="华文楷体" pitchFamily="2" charset="-122"/>
              </a:rPr>
              <a:t>1</a:t>
            </a:r>
            <a:r>
              <a:rPr lang="zh-CN" altLang="en-US" sz="2800" b="1" dirty="0" smtClean="0">
                <a:solidFill>
                  <a:srgbClr val="151001"/>
                </a:solidFill>
                <a:latin typeface="华文楷体" pitchFamily="2" charset="-122"/>
                <a:ea typeface="华文楷体" pitchFamily="2" charset="-122"/>
              </a:rPr>
              <a:t>月</a:t>
            </a:r>
            <a:r>
              <a:rPr lang="en-US" altLang="en-US" sz="2800" b="1" dirty="0" smtClean="0">
                <a:solidFill>
                  <a:srgbClr val="151001"/>
                </a:solidFill>
                <a:latin typeface="华文楷体" pitchFamily="2" charset="-122"/>
                <a:ea typeface="华文楷体" pitchFamily="2" charset="-122"/>
              </a:rPr>
              <a:t>31</a:t>
            </a:r>
            <a:r>
              <a:rPr lang="zh-CN" altLang="en-US" sz="2800" b="1" dirty="0" smtClean="0">
                <a:solidFill>
                  <a:srgbClr val="151001"/>
                </a:solidFill>
                <a:latin typeface="华文楷体" pitchFamily="2" charset="-122"/>
                <a:ea typeface="华文楷体" pitchFamily="2" charset="-122"/>
              </a:rPr>
              <a:t>日以前）；</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内容占位符 2"/>
          <p:cNvSpPr>
            <a:spLocks noGrp="1"/>
          </p:cNvSpPr>
          <p:nvPr>
            <p:ph idx="1"/>
          </p:nvPr>
        </p:nvSpPr>
        <p:spPr>
          <a:xfrm>
            <a:off x="785786" y="620688"/>
            <a:ext cx="7715304" cy="5544616"/>
          </a:xfrm>
        </p:spPr>
        <p:txBody>
          <a:bodyPr/>
          <a:lstStyle/>
          <a:p>
            <a:pPr>
              <a:lnSpc>
                <a:spcPts val="4500"/>
              </a:lnSpc>
              <a:buNone/>
            </a:pPr>
            <a:r>
              <a:rPr lang="en-US" altLang="en-US" sz="2800" b="1" dirty="0" smtClean="0">
                <a:solidFill>
                  <a:srgbClr val="151001"/>
                </a:solidFill>
                <a:latin typeface="华文楷体" pitchFamily="2" charset="-122"/>
                <a:ea typeface="华文楷体" pitchFamily="2" charset="-122"/>
              </a:rPr>
              <a:t> 6</a:t>
            </a:r>
            <a:r>
              <a:rPr lang="zh-CN" altLang="en-US" sz="2800" b="1" dirty="0" smtClean="0">
                <a:solidFill>
                  <a:srgbClr val="151001"/>
                </a:solidFill>
                <a:latin typeface="华文楷体" pitchFamily="2" charset="-122"/>
                <a:ea typeface="华文楷体" pitchFamily="2" charset="-122"/>
              </a:rPr>
              <a:t>、对于论文著作的通讯作者不是主要完成人，未提交该通讯作者的书面同意书的；</a:t>
            </a:r>
          </a:p>
          <a:p>
            <a:pPr>
              <a:lnSpc>
                <a:spcPts val="4500"/>
              </a:lnSpc>
              <a:buNone/>
            </a:pPr>
            <a:r>
              <a:rPr lang="en-US" altLang="en-US" sz="2800" b="1" dirty="0" smtClean="0">
                <a:solidFill>
                  <a:srgbClr val="151001"/>
                </a:solidFill>
                <a:latin typeface="华文楷体" pitchFamily="2" charset="-122"/>
                <a:ea typeface="华文楷体" pitchFamily="2" charset="-122"/>
              </a:rPr>
              <a:t> 7</a:t>
            </a:r>
            <a:r>
              <a:rPr lang="zh-CN" altLang="en-US" sz="2800" b="1" dirty="0" smtClean="0">
                <a:solidFill>
                  <a:srgbClr val="151001"/>
                </a:solidFill>
                <a:latin typeface="华文楷体" pitchFamily="2" charset="-122"/>
                <a:ea typeface="华文楷体" pitchFamily="2" charset="-122"/>
              </a:rPr>
              <a:t>、按照规定需要行政审批要求的项目，未提交相关部门审批证明的；</a:t>
            </a:r>
          </a:p>
          <a:p>
            <a:pPr>
              <a:lnSpc>
                <a:spcPts val="4500"/>
              </a:lnSpc>
              <a:buNone/>
            </a:pPr>
            <a:r>
              <a:rPr lang="en-US" altLang="en-US" sz="2800" b="1" dirty="0" smtClean="0">
                <a:solidFill>
                  <a:srgbClr val="151001"/>
                </a:solidFill>
                <a:latin typeface="华文楷体" pitchFamily="2" charset="-122"/>
                <a:ea typeface="华文楷体" pitchFamily="2" charset="-122"/>
              </a:rPr>
              <a:t> 8</a:t>
            </a:r>
            <a:r>
              <a:rPr lang="zh-CN" altLang="en-US" sz="2800" b="1" dirty="0" smtClean="0">
                <a:solidFill>
                  <a:srgbClr val="151001"/>
                </a:solidFill>
                <a:latin typeface="华文楷体" pitchFamily="2" charset="-122"/>
                <a:ea typeface="华文楷体" pitchFamily="2" charset="-122"/>
              </a:rPr>
              <a:t>、核心专利未授权的，未提供主要发明知识产权证明复印件的；</a:t>
            </a:r>
          </a:p>
          <a:p>
            <a:pPr>
              <a:lnSpc>
                <a:spcPts val="4500"/>
              </a:lnSpc>
              <a:buNone/>
            </a:pPr>
            <a:r>
              <a:rPr lang="en-US" altLang="en-US" sz="2800" b="1" dirty="0" smtClean="0">
                <a:solidFill>
                  <a:srgbClr val="151001"/>
                </a:solidFill>
                <a:latin typeface="华文楷体" pitchFamily="2" charset="-122"/>
                <a:ea typeface="华文楷体" pitchFamily="2" charset="-122"/>
              </a:rPr>
              <a:t> 9</a:t>
            </a:r>
            <a:r>
              <a:rPr lang="zh-CN" altLang="en-US" sz="2800" b="1" dirty="0" smtClean="0">
                <a:solidFill>
                  <a:srgbClr val="151001"/>
                </a:solidFill>
                <a:latin typeface="华文楷体" pitchFamily="2" charset="-122"/>
                <a:ea typeface="华文楷体" pitchFamily="2" charset="-122"/>
              </a:rPr>
              <a:t>、完成人未提交旁证材料证明本人贡献的，前三位完成人不是授权知识产权的持有人的（当该知识产权持有人数仅为</a:t>
            </a:r>
            <a:r>
              <a:rPr lang="en-US" altLang="en-US" sz="2800" b="1" dirty="0" smtClean="0">
                <a:solidFill>
                  <a:srgbClr val="151001"/>
                </a:solidFill>
                <a:latin typeface="华文楷体" pitchFamily="2" charset="-122"/>
                <a:ea typeface="华文楷体" pitchFamily="2" charset="-122"/>
              </a:rPr>
              <a:t>1</a:t>
            </a:r>
            <a:r>
              <a:rPr lang="zh-CN" altLang="en-US" sz="2800" b="1" dirty="0" smtClean="0">
                <a:solidFill>
                  <a:srgbClr val="151001"/>
                </a:solidFill>
                <a:latin typeface="华文楷体" pitchFamily="2" charset="-122"/>
                <a:ea typeface="华文楷体" pitchFamily="2" charset="-122"/>
              </a:rPr>
              <a:t>人时除外）；</a:t>
            </a:r>
          </a:p>
          <a:p>
            <a:pPr eaLnBrk="1" hangingPunct="1">
              <a:buFontTx/>
              <a:buNone/>
            </a:pPr>
            <a:endParaRPr lang="zh-CN" altLang="zh-CN" dirty="0" smtClean="0">
              <a:solidFill>
                <a:srgbClr val="0000FF"/>
              </a:solidFill>
              <a:latin typeface="华文楷体" pitchFamily="2" charset="-122"/>
              <a:ea typeface="华文楷体" pitchFamily="2" charset="-122"/>
            </a:endParaRPr>
          </a:p>
          <a:p>
            <a:pPr eaLnBrk="1" hangingPunct="1">
              <a:buFontTx/>
              <a:buNone/>
            </a:pPr>
            <a:endParaRPr lang="zh-CN" altLang="en-US" dirty="0" smtClean="0">
              <a:ea typeface="宋体" charset="-122"/>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43608" y="1052736"/>
            <a:ext cx="7355160" cy="4896543"/>
          </a:xfrm>
        </p:spPr>
        <p:txBody>
          <a:bodyPr/>
          <a:lstStyle/>
          <a:p>
            <a:pPr>
              <a:lnSpc>
                <a:spcPct val="150000"/>
              </a:lnSpc>
              <a:buNone/>
            </a:pPr>
            <a:r>
              <a:rPr lang="en-US" altLang="en-US" sz="2800" b="1" dirty="0" smtClean="0">
                <a:solidFill>
                  <a:srgbClr val="151001"/>
                </a:solidFill>
                <a:latin typeface="华文楷体" pitchFamily="2" charset="-122"/>
                <a:ea typeface="华文楷体" pitchFamily="2" charset="-122"/>
              </a:rPr>
              <a:t> 10</a:t>
            </a:r>
            <a:r>
              <a:rPr lang="zh-CN" altLang="en-US" sz="2800" b="1" dirty="0" smtClean="0">
                <a:solidFill>
                  <a:srgbClr val="151001"/>
                </a:solidFill>
                <a:latin typeface="华文楷体" pitchFamily="2" charset="-122"/>
                <a:ea typeface="华文楷体" pitchFamily="2" charset="-122"/>
              </a:rPr>
              <a:t>、完成人的“对本项目创造性贡献”一栏没写明完成人对第几项技术发明作出贡献，以及“支撑材料”一栏缺少证明材料的；</a:t>
            </a:r>
          </a:p>
          <a:p>
            <a:pPr>
              <a:lnSpc>
                <a:spcPct val="150000"/>
              </a:lnSpc>
              <a:buNone/>
            </a:pPr>
            <a:r>
              <a:rPr lang="en-US" altLang="en-US" sz="2800" b="1" dirty="0" smtClean="0">
                <a:solidFill>
                  <a:srgbClr val="151001"/>
                </a:solidFill>
                <a:latin typeface="华文楷体" pitchFamily="2" charset="-122"/>
                <a:ea typeface="华文楷体" pitchFamily="2" charset="-122"/>
              </a:rPr>
              <a:t> 11</a:t>
            </a:r>
            <a:r>
              <a:rPr lang="zh-CN" altLang="en-US" sz="2800" b="1" dirty="0" smtClean="0">
                <a:solidFill>
                  <a:srgbClr val="151001"/>
                </a:solidFill>
                <a:latin typeface="华文楷体" pitchFamily="2" charset="-122"/>
                <a:ea typeface="华文楷体" pitchFamily="2" charset="-122"/>
              </a:rPr>
              <a:t>、电子版材料与书面材料不一致的；</a:t>
            </a:r>
          </a:p>
          <a:p>
            <a:pPr>
              <a:lnSpc>
                <a:spcPct val="150000"/>
              </a:lnSpc>
              <a:buNone/>
            </a:pPr>
            <a:r>
              <a:rPr lang="en-US" altLang="en-US" sz="2800" b="1" dirty="0" smtClean="0">
                <a:solidFill>
                  <a:srgbClr val="151001"/>
                </a:solidFill>
                <a:latin typeface="华文楷体" pitchFamily="2" charset="-122"/>
                <a:ea typeface="华文楷体" pitchFamily="2" charset="-122"/>
              </a:rPr>
              <a:t> 12</a:t>
            </a:r>
            <a:r>
              <a:rPr lang="zh-CN" altLang="en-US" sz="2800" b="1" dirty="0" smtClean="0">
                <a:solidFill>
                  <a:srgbClr val="151001"/>
                </a:solidFill>
                <a:latin typeface="华文楷体" pitchFamily="2" charset="-122"/>
                <a:ea typeface="华文楷体" pitchFamily="2" charset="-122"/>
              </a:rPr>
              <a:t>、经济效益未盖财务章的；</a:t>
            </a:r>
          </a:p>
          <a:p>
            <a:pPr>
              <a:lnSpc>
                <a:spcPct val="150000"/>
              </a:lnSpc>
              <a:buNone/>
            </a:pPr>
            <a:r>
              <a:rPr lang="en-US" altLang="en-US" sz="2800" b="1" dirty="0" smtClean="0">
                <a:solidFill>
                  <a:srgbClr val="151001"/>
                </a:solidFill>
                <a:latin typeface="华文楷体" pitchFamily="2" charset="-122"/>
                <a:ea typeface="华文楷体" pitchFamily="2" charset="-122"/>
              </a:rPr>
              <a:t> 13</a:t>
            </a:r>
            <a:r>
              <a:rPr lang="zh-CN" altLang="en-US" sz="2800" b="1" dirty="0" smtClean="0">
                <a:solidFill>
                  <a:srgbClr val="151001"/>
                </a:solidFill>
                <a:latin typeface="华文楷体" pitchFamily="2" charset="-122"/>
                <a:ea typeface="华文楷体" pitchFamily="2" charset="-122"/>
              </a:rPr>
              <a:t>、应用证明无原件</a:t>
            </a:r>
            <a:r>
              <a:rPr lang="zh-CN" altLang="en-US" sz="2800" b="1" dirty="0" smtClean="0">
                <a:solidFill>
                  <a:srgbClr val="151001"/>
                </a:solidFill>
                <a:latin typeface="华文楷体" pitchFamily="2" charset="-122"/>
                <a:ea typeface="华文楷体" pitchFamily="2" charset="-122"/>
              </a:rPr>
              <a:t>的。</a:t>
            </a:r>
            <a:endParaRPr lang="zh-CN" altLang="en-US" sz="2800" b="1" dirty="0" smtClean="0">
              <a:solidFill>
                <a:srgbClr val="151001"/>
              </a:solidFill>
              <a:latin typeface="华文楷体" pitchFamily="2" charset="-122"/>
              <a:ea typeface="华文楷体" pitchFamily="2" charset="-122"/>
            </a:endParaRPr>
          </a:p>
          <a:p>
            <a:pPr>
              <a:buNone/>
            </a:pPr>
            <a:r>
              <a:rPr lang="en-US" altLang="en-US" sz="2800" b="1" dirty="0" smtClean="0">
                <a:solidFill>
                  <a:srgbClr val="151001"/>
                </a:solidFill>
                <a:latin typeface="华文楷体" pitchFamily="2" charset="-122"/>
                <a:ea typeface="华文楷体" pitchFamily="2" charset="-122"/>
              </a:rPr>
              <a:t> </a:t>
            </a:r>
            <a:endParaRPr lang="zh-CN" altLang="en-US" sz="2800" b="1" dirty="0" smtClean="0">
              <a:solidFill>
                <a:srgbClr val="151001"/>
              </a:solidFill>
              <a:latin typeface="华文楷体" pitchFamily="2" charset="-122"/>
              <a:ea typeface="华文楷体" pitchFamily="2" charset="-122"/>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idx="1"/>
          </p:nvPr>
        </p:nvSpPr>
        <p:spPr>
          <a:xfrm>
            <a:off x="642910" y="642918"/>
            <a:ext cx="7929618" cy="5572164"/>
          </a:xfrm>
        </p:spPr>
        <p:txBody>
          <a:bodyPr/>
          <a:lstStyle/>
          <a:p>
            <a:pPr eaLnBrk="1" hangingPunct="1">
              <a:buFontTx/>
              <a:buNone/>
            </a:pPr>
            <a:r>
              <a:rPr lang="zh-CN" altLang="zh-CN" sz="2800" b="1" dirty="0" smtClean="0">
                <a:solidFill>
                  <a:srgbClr val="0000FF"/>
                </a:solidFill>
                <a:latin typeface="华文楷体" pitchFamily="2" charset="-122"/>
                <a:ea typeface="华文楷体" pitchFamily="2" charset="-122"/>
              </a:rPr>
              <a:t>科技进步奖项目形式审查不合格内容：</a:t>
            </a:r>
            <a:endParaRPr lang="en-US" altLang="zh-CN" sz="2800" b="1" dirty="0" smtClean="0">
              <a:solidFill>
                <a:srgbClr val="0000FF"/>
              </a:solidFill>
              <a:latin typeface="华文楷体" pitchFamily="2" charset="-122"/>
              <a:ea typeface="华文楷体" pitchFamily="2" charset="-122"/>
            </a:endParaRPr>
          </a:p>
          <a:p>
            <a:pPr>
              <a:lnSpc>
                <a:spcPts val="4500"/>
              </a:lnSpc>
              <a:buNone/>
            </a:pPr>
            <a:r>
              <a:rPr lang="en-US" altLang="en-US" sz="2800" b="1" dirty="0" smtClean="0">
                <a:solidFill>
                  <a:srgbClr val="151001"/>
                </a:solidFill>
                <a:latin typeface="华文楷体" pitchFamily="2" charset="-122"/>
                <a:ea typeface="华文楷体" pitchFamily="2" charset="-122"/>
              </a:rPr>
              <a:t> 1</a:t>
            </a:r>
            <a:r>
              <a:rPr lang="zh-CN" altLang="en-US" sz="2800" b="1" dirty="0" smtClean="0">
                <a:solidFill>
                  <a:srgbClr val="151001"/>
                </a:solidFill>
                <a:latin typeface="华文楷体" pitchFamily="2" charset="-122"/>
                <a:ea typeface="华文楷体" pitchFamily="2" charset="-122"/>
              </a:rPr>
              <a:t>、</a:t>
            </a:r>
            <a:r>
              <a:rPr lang="en-US" altLang="zh-CN" sz="2800" b="1" dirty="0" smtClean="0">
                <a:solidFill>
                  <a:srgbClr val="151001"/>
                </a:solidFill>
                <a:latin typeface="华文楷体" pitchFamily="2" charset="-122"/>
                <a:ea typeface="华文楷体" pitchFamily="2" charset="-122"/>
              </a:rPr>
              <a:t>2013</a:t>
            </a:r>
            <a:r>
              <a:rPr lang="zh-CN" altLang="en-US" sz="2800" b="1" dirty="0" smtClean="0">
                <a:solidFill>
                  <a:srgbClr val="151001"/>
                </a:solidFill>
                <a:latin typeface="华文楷体" pitchFamily="2" charset="-122"/>
                <a:ea typeface="华文楷体" pitchFamily="2" charset="-122"/>
              </a:rPr>
              <a:t>、</a:t>
            </a:r>
            <a:r>
              <a:rPr lang="en-US" altLang="en-US" sz="2800" b="1" dirty="0" smtClean="0">
                <a:solidFill>
                  <a:srgbClr val="151001"/>
                </a:solidFill>
                <a:latin typeface="华文楷体" pitchFamily="2" charset="-122"/>
                <a:ea typeface="华文楷体" pitchFamily="2" charset="-122"/>
              </a:rPr>
              <a:t>2014</a:t>
            </a:r>
            <a:r>
              <a:rPr lang="zh-CN" altLang="en-US" sz="2800" b="1" dirty="0" smtClean="0">
                <a:solidFill>
                  <a:srgbClr val="151001"/>
                </a:solidFill>
                <a:latin typeface="华文楷体" pitchFamily="2" charset="-122"/>
                <a:ea typeface="华文楷体" pitchFamily="2" charset="-122"/>
              </a:rPr>
              <a:t>年初评通过自行要求撤消的项目；</a:t>
            </a:r>
          </a:p>
          <a:p>
            <a:pPr>
              <a:lnSpc>
                <a:spcPts val="4500"/>
              </a:lnSpc>
              <a:buNone/>
            </a:pPr>
            <a:r>
              <a:rPr lang="en-US" altLang="en-US" sz="2800" b="1" dirty="0" smtClean="0">
                <a:solidFill>
                  <a:srgbClr val="151001"/>
                </a:solidFill>
                <a:latin typeface="华文楷体" pitchFamily="2" charset="-122"/>
                <a:ea typeface="华文楷体" pitchFamily="2" charset="-122"/>
              </a:rPr>
              <a:t> 2</a:t>
            </a:r>
            <a:r>
              <a:rPr lang="zh-CN" altLang="en-US" sz="2800" b="1" dirty="0" smtClean="0">
                <a:solidFill>
                  <a:srgbClr val="151001"/>
                </a:solidFill>
                <a:latin typeface="华文楷体" pitchFamily="2" charset="-122"/>
                <a:ea typeface="华文楷体" pitchFamily="2" charset="-122"/>
              </a:rPr>
              <a:t>、完成人未在“主要完成人情况”表上签名、且无说明的；</a:t>
            </a:r>
          </a:p>
          <a:p>
            <a:pPr>
              <a:lnSpc>
                <a:spcPts val="4500"/>
              </a:lnSpc>
              <a:buNone/>
            </a:pPr>
            <a:r>
              <a:rPr lang="en-US" altLang="en-US" sz="2800" b="1" dirty="0" smtClean="0">
                <a:solidFill>
                  <a:srgbClr val="151001"/>
                </a:solidFill>
                <a:latin typeface="华文楷体" pitchFamily="2" charset="-122"/>
                <a:ea typeface="华文楷体" pitchFamily="2" charset="-122"/>
              </a:rPr>
              <a:t> 3</a:t>
            </a:r>
            <a:r>
              <a:rPr lang="zh-CN" altLang="en-US" sz="2800" b="1" dirty="0" smtClean="0">
                <a:solidFill>
                  <a:srgbClr val="151001"/>
                </a:solidFill>
                <a:latin typeface="华文楷体" pitchFamily="2" charset="-122"/>
                <a:ea typeface="华文楷体" pitchFamily="2" charset="-122"/>
              </a:rPr>
              <a:t>、完成单位未在“主要完成单位情况表”上盖章、且无说明的；</a:t>
            </a:r>
          </a:p>
          <a:p>
            <a:pPr>
              <a:lnSpc>
                <a:spcPts val="4500"/>
              </a:lnSpc>
              <a:buNone/>
            </a:pPr>
            <a:r>
              <a:rPr lang="en-US" altLang="en-US" sz="2800" b="1" dirty="0" smtClean="0">
                <a:solidFill>
                  <a:srgbClr val="151001"/>
                </a:solidFill>
                <a:latin typeface="华文楷体" pitchFamily="2" charset="-122"/>
                <a:ea typeface="华文楷体" pitchFamily="2" charset="-122"/>
              </a:rPr>
              <a:t> 4</a:t>
            </a:r>
            <a:r>
              <a:rPr lang="zh-CN" altLang="en-US" sz="2800" b="1" dirty="0" smtClean="0">
                <a:solidFill>
                  <a:srgbClr val="151001"/>
                </a:solidFill>
                <a:latin typeface="华文楷体" pitchFamily="2" charset="-122"/>
                <a:ea typeface="华文楷体" pitchFamily="2" charset="-122"/>
              </a:rPr>
              <a:t>、推荐单位未填写推荐意见或未盖公章的；</a:t>
            </a:r>
          </a:p>
          <a:p>
            <a:pPr>
              <a:lnSpc>
                <a:spcPts val="4500"/>
              </a:lnSpc>
              <a:buNone/>
            </a:pPr>
            <a:r>
              <a:rPr lang="en-US" altLang="en-US" sz="2800" b="1" dirty="0" smtClean="0">
                <a:solidFill>
                  <a:srgbClr val="151001"/>
                </a:solidFill>
                <a:latin typeface="华文楷体" pitchFamily="2" charset="-122"/>
                <a:ea typeface="华文楷体" pitchFamily="2" charset="-122"/>
              </a:rPr>
              <a:t> 5</a:t>
            </a:r>
            <a:r>
              <a:rPr lang="zh-CN" altLang="en-US" sz="2800" b="1" dirty="0" smtClean="0">
                <a:solidFill>
                  <a:srgbClr val="151001"/>
                </a:solidFill>
                <a:latin typeface="华文楷体" pitchFamily="2" charset="-122"/>
                <a:ea typeface="华文楷体" pitchFamily="2" charset="-122"/>
              </a:rPr>
              <a:t>、推荐项目整体技术未应用或应用不足两年的</a:t>
            </a:r>
            <a:r>
              <a:rPr lang="zh-CN" altLang="en-US" sz="2800" b="1" dirty="0" smtClean="0">
                <a:solidFill>
                  <a:srgbClr val="151001"/>
                </a:solidFill>
                <a:latin typeface="华文楷体" pitchFamily="2" charset="-122"/>
                <a:ea typeface="华文楷体" pitchFamily="2" charset="-122"/>
              </a:rPr>
              <a:t>（首次</a:t>
            </a:r>
            <a:r>
              <a:rPr lang="zh-CN" altLang="en-US" sz="2800" b="1" dirty="0" smtClean="0">
                <a:solidFill>
                  <a:srgbClr val="151001"/>
                </a:solidFill>
                <a:latin typeface="华文楷体" pitchFamily="2" charset="-122"/>
                <a:ea typeface="华文楷体" pitchFamily="2" charset="-122"/>
              </a:rPr>
              <a:t>应用必须在</a:t>
            </a:r>
            <a:r>
              <a:rPr lang="en-US" altLang="en-US" sz="2800" b="1" dirty="0" smtClean="0">
                <a:solidFill>
                  <a:srgbClr val="151001"/>
                </a:solidFill>
                <a:latin typeface="华文楷体" pitchFamily="2" charset="-122"/>
                <a:ea typeface="华文楷体" pitchFamily="2" charset="-122"/>
              </a:rPr>
              <a:t>2013</a:t>
            </a:r>
            <a:r>
              <a:rPr lang="zh-CN" altLang="en-US" sz="2800" b="1" dirty="0" smtClean="0">
                <a:solidFill>
                  <a:srgbClr val="151001"/>
                </a:solidFill>
                <a:latin typeface="华文楷体" pitchFamily="2" charset="-122"/>
                <a:ea typeface="华文楷体" pitchFamily="2" charset="-122"/>
              </a:rPr>
              <a:t>年</a:t>
            </a:r>
            <a:r>
              <a:rPr lang="en-US" altLang="en-US" sz="2800" b="1" dirty="0" smtClean="0">
                <a:solidFill>
                  <a:srgbClr val="151001"/>
                </a:solidFill>
                <a:latin typeface="华文楷体" pitchFamily="2" charset="-122"/>
                <a:ea typeface="华文楷体" pitchFamily="2" charset="-122"/>
              </a:rPr>
              <a:t>1</a:t>
            </a:r>
            <a:r>
              <a:rPr lang="zh-CN" altLang="en-US" sz="2800" b="1" dirty="0" smtClean="0">
                <a:solidFill>
                  <a:srgbClr val="151001"/>
                </a:solidFill>
                <a:latin typeface="华文楷体" pitchFamily="2" charset="-122"/>
                <a:ea typeface="华文楷体" pitchFamily="2" charset="-122"/>
              </a:rPr>
              <a:t>月</a:t>
            </a:r>
            <a:r>
              <a:rPr lang="en-US" altLang="en-US" sz="2800" b="1" dirty="0" smtClean="0">
                <a:solidFill>
                  <a:srgbClr val="151001"/>
                </a:solidFill>
                <a:latin typeface="华文楷体" pitchFamily="2" charset="-122"/>
                <a:ea typeface="华文楷体" pitchFamily="2" charset="-122"/>
              </a:rPr>
              <a:t>31</a:t>
            </a:r>
            <a:r>
              <a:rPr lang="zh-CN" altLang="en-US" sz="2800" b="1" dirty="0" smtClean="0">
                <a:solidFill>
                  <a:srgbClr val="151001"/>
                </a:solidFill>
                <a:latin typeface="华文楷体" pitchFamily="2" charset="-122"/>
                <a:ea typeface="华文楷体" pitchFamily="2" charset="-122"/>
              </a:rPr>
              <a:t>日以前）；</a:t>
            </a:r>
          </a:p>
          <a:p>
            <a:pPr eaLnBrk="1" hangingPunct="1">
              <a:buFontTx/>
              <a:buNone/>
            </a:pPr>
            <a:endParaRPr lang="zh-CN" altLang="zh-CN" dirty="0" smtClean="0">
              <a:solidFill>
                <a:srgbClr val="0000FF"/>
              </a:solidFill>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内容占位符 2"/>
          <p:cNvSpPr>
            <a:spLocks noGrp="1"/>
          </p:cNvSpPr>
          <p:nvPr>
            <p:ph idx="1"/>
          </p:nvPr>
        </p:nvSpPr>
        <p:spPr>
          <a:xfrm>
            <a:off x="642910" y="714356"/>
            <a:ext cx="8001056" cy="5832648"/>
          </a:xfrm>
        </p:spPr>
        <p:txBody>
          <a:bodyPr/>
          <a:lstStyle/>
          <a:p>
            <a:pPr>
              <a:lnSpc>
                <a:spcPct val="150000"/>
              </a:lnSpc>
              <a:buNone/>
            </a:pPr>
            <a:r>
              <a:rPr lang="en-US" altLang="en-US" sz="2800" b="1" dirty="0" smtClean="0">
                <a:solidFill>
                  <a:srgbClr val="151001"/>
                </a:solidFill>
                <a:latin typeface="华文楷体" pitchFamily="2" charset="-122"/>
                <a:ea typeface="华文楷体" pitchFamily="2" charset="-122"/>
              </a:rPr>
              <a:t> 6</a:t>
            </a:r>
            <a:r>
              <a:rPr lang="zh-CN" altLang="en-US" sz="2800" b="1" dirty="0" smtClean="0">
                <a:solidFill>
                  <a:srgbClr val="151001"/>
                </a:solidFill>
                <a:latin typeface="华文楷体" pitchFamily="2" charset="-122"/>
                <a:ea typeface="华文楷体" pitchFamily="2" charset="-122"/>
              </a:rPr>
              <a:t>、对于论文著作的通讯作者不是主要完成人，未提交该通讯作者的书面同意书的；</a:t>
            </a:r>
          </a:p>
          <a:p>
            <a:pPr>
              <a:lnSpc>
                <a:spcPct val="150000"/>
              </a:lnSpc>
              <a:buNone/>
            </a:pPr>
            <a:r>
              <a:rPr lang="en-US" altLang="en-US" sz="2800" b="1" dirty="0" smtClean="0">
                <a:solidFill>
                  <a:srgbClr val="151001"/>
                </a:solidFill>
                <a:latin typeface="华文楷体" pitchFamily="2" charset="-122"/>
                <a:ea typeface="华文楷体" pitchFamily="2" charset="-122"/>
              </a:rPr>
              <a:t> 7</a:t>
            </a:r>
            <a:r>
              <a:rPr lang="zh-CN" altLang="en-US" sz="2800" b="1" dirty="0" smtClean="0">
                <a:solidFill>
                  <a:srgbClr val="151001"/>
                </a:solidFill>
                <a:latin typeface="华文楷体" pitchFamily="2" charset="-122"/>
                <a:ea typeface="华文楷体" pitchFamily="2" charset="-122"/>
              </a:rPr>
              <a:t>、土木建筑工程类项目（包括相关的单项技术成果）工程验收不足两年的（对应条件：工程验收必须在</a:t>
            </a:r>
            <a:r>
              <a:rPr lang="en-US" altLang="en-US" sz="2800" b="1" dirty="0" smtClean="0">
                <a:solidFill>
                  <a:srgbClr val="151001"/>
                </a:solidFill>
                <a:latin typeface="华文楷体" pitchFamily="2" charset="-122"/>
                <a:ea typeface="华文楷体" pitchFamily="2" charset="-122"/>
              </a:rPr>
              <a:t>2013</a:t>
            </a:r>
            <a:r>
              <a:rPr lang="zh-CN" altLang="en-US" sz="2800" b="1" dirty="0" smtClean="0">
                <a:solidFill>
                  <a:srgbClr val="151001"/>
                </a:solidFill>
                <a:latin typeface="华文楷体" pitchFamily="2" charset="-122"/>
                <a:ea typeface="华文楷体" pitchFamily="2" charset="-122"/>
              </a:rPr>
              <a:t>年</a:t>
            </a:r>
            <a:r>
              <a:rPr lang="en-US" altLang="en-US" sz="2800" b="1" dirty="0" smtClean="0">
                <a:solidFill>
                  <a:srgbClr val="151001"/>
                </a:solidFill>
                <a:latin typeface="华文楷体" pitchFamily="2" charset="-122"/>
                <a:ea typeface="华文楷体" pitchFamily="2" charset="-122"/>
              </a:rPr>
              <a:t>1</a:t>
            </a:r>
            <a:r>
              <a:rPr lang="zh-CN" altLang="en-US" sz="2800" b="1" dirty="0" smtClean="0">
                <a:solidFill>
                  <a:srgbClr val="151001"/>
                </a:solidFill>
                <a:latin typeface="华文楷体" pitchFamily="2" charset="-122"/>
                <a:ea typeface="华文楷体" pitchFamily="2" charset="-122"/>
              </a:rPr>
              <a:t>月</a:t>
            </a:r>
            <a:r>
              <a:rPr lang="en-US" altLang="en-US" sz="2800" b="1" dirty="0" smtClean="0">
                <a:solidFill>
                  <a:srgbClr val="151001"/>
                </a:solidFill>
                <a:latin typeface="华文楷体" pitchFamily="2" charset="-122"/>
                <a:ea typeface="华文楷体" pitchFamily="2" charset="-122"/>
              </a:rPr>
              <a:t>31</a:t>
            </a:r>
            <a:r>
              <a:rPr lang="zh-CN" altLang="en-US" sz="2800" b="1" dirty="0" smtClean="0">
                <a:solidFill>
                  <a:srgbClr val="151001"/>
                </a:solidFill>
                <a:latin typeface="华文楷体" pitchFamily="2" charset="-122"/>
                <a:ea typeface="华文楷体" pitchFamily="2" charset="-122"/>
              </a:rPr>
              <a:t>日以前）；</a:t>
            </a:r>
          </a:p>
          <a:p>
            <a:pPr>
              <a:lnSpc>
                <a:spcPct val="150000"/>
              </a:lnSpc>
              <a:buNone/>
            </a:pPr>
            <a:r>
              <a:rPr lang="en-US" altLang="en-US" sz="2800" b="1" dirty="0" smtClean="0">
                <a:solidFill>
                  <a:srgbClr val="151001"/>
                </a:solidFill>
                <a:latin typeface="华文楷体" pitchFamily="2" charset="-122"/>
                <a:ea typeface="华文楷体" pitchFamily="2" charset="-122"/>
              </a:rPr>
              <a:t> 8</a:t>
            </a:r>
            <a:r>
              <a:rPr lang="zh-CN" altLang="en-US" sz="2800" b="1" dirty="0" smtClean="0">
                <a:solidFill>
                  <a:srgbClr val="151001"/>
                </a:solidFill>
                <a:latin typeface="华文楷体" pitchFamily="2" charset="-122"/>
                <a:ea typeface="华文楷体" pitchFamily="2" charset="-122"/>
              </a:rPr>
              <a:t>、土木建筑工程类项目没提交工程验收报告的；</a:t>
            </a:r>
          </a:p>
          <a:p>
            <a:pPr>
              <a:lnSpc>
                <a:spcPct val="150000"/>
              </a:lnSpc>
              <a:buNone/>
            </a:pPr>
            <a:r>
              <a:rPr lang="en-US" altLang="en-US" sz="2800" b="1" dirty="0" smtClean="0">
                <a:solidFill>
                  <a:srgbClr val="151001"/>
                </a:solidFill>
                <a:latin typeface="华文楷体" pitchFamily="2" charset="-122"/>
                <a:ea typeface="华文楷体" pitchFamily="2" charset="-122"/>
              </a:rPr>
              <a:t> 9</a:t>
            </a:r>
            <a:r>
              <a:rPr lang="zh-CN" altLang="en-US" sz="2800" b="1" dirty="0" smtClean="0">
                <a:solidFill>
                  <a:srgbClr val="151001"/>
                </a:solidFill>
                <a:latin typeface="华文楷体" pitchFamily="2" charset="-122"/>
                <a:ea typeface="华文楷体" pitchFamily="2" charset="-122"/>
              </a:rPr>
              <a:t>、按照规定需要行政审批要求的项目，未提交相关部门审批证明的；</a:t>
            </a:r>
          </a:p>
          <a:p>
            <a:pPr eaLnBrk="1" hangingPunct="1">
              <a:buFontTx/>
              <a:buNone/>
            </a:pPr>
            <a:endParaRPr lang="zh-CN" altLang="en-US" dirty="0" smtClean="0">
              <a:ea typeface="宋体" charset="-122"/>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内容占位符 2"/>
          <p:cNvSpPr>
            <a:spLocks noGrp="1"/>
          </p:cNvSpPr>
          <p:nvPr>
            <p:ph idx="1"/>
          </p:nvPr>
        </p:nvSpPr>
        <p:spPr>
          <a:xfrm>
            <a:off x="785786" y="785794"/>
            <a:ext cx="7572428" cy="5091478"/>
          </a:xfrm>
        </p:spPr>
        <p:txBody>
          <a:bodyPr/>
          <a:lstStyle/>
          <a:p>
            <a:pPr>
              <a:lnSpc>
                <a:spcPts val="4500"/>
              </a:lnSpc>
              <a:buNone/>
            </a:pPr>
            <a:r>
              <a:rPr lang="en-US" altLang="en-US" sz="2800" b="1" dirty="0" smtClean="0">
                <a:solidFill>
                  <a:srgbClr val="151001"/>
                </a:solidFill>
                <a:latin typeface="华文楷体" pitchFamily="2" charset="-122"/>
                <a:ea typeface="华文楷体" pitchFamily="2" charset="-122"/>
              </a:rPr>
              <a:t> 10</a:t>
            </a:r>
            <a:r>
              <a:rPr lang="zh-CN" altLang="en-US" sz="2800" b="1" dirty="0" smtClean="0">
                <a:solidFill>
                  <a:srgbClr val="151001"/>
                </a:solidFill>
                <a:latin typeface="华文楷体" pitchFamily="2" charset="-122"/>
                <a:ea typeface="华文楷体" pitchFamily="2" charset="-122"/>
              </a:rPr>
              <a:t>、完成人在“对本项目创造性贡献”一栏没写明本人对第几项科技创新作出贡献，以及“支撑材料”一栏缺少证明材料的；</a:t>
            </a:r>
          </a:p>
          <a:p>
            <a:pPr>
              <a:lnSpc>
                <a:spcPts val="4500"/>
              </a:lnSpc>
              <a:buNone/>
            </a:pPr>
            <a:r>
              <a:rPr lang="en-US" altLang="en-US" sz="2800" b="1" dirty="0" smtClean="0">
                <a:solidFill>
                  <a:srgbClr val="151001"/>
                </a:solidFill>
                <a:latin typeface="华文楷体" pitchFamily="2" charset="-122"/>
                <a:ea typeface="华文楷体" pitchFamily="2" charset="-122"/>
              </a:rPr>
              <a:t> 11</a:t>
            </a:r>
            <a:r>
              <a:rPr lang="zh-CN" altLang="en-US" sz="2800" b="1" dirty="0" smtClean="0">
                <a:solidFill>
                  <a:srgbClr val="151001"/>
                </a:solidFill>
                <a:latin typeface="华文楷体" pitchFamily="2" charset="-122"/>
                <a:ea typeface="华文楷体" pitchFamily="2" charset="-122"/>
              </a:rPr>
              <a:t>、科普作品出版时间不足两年的（对应条件：出版时间必须在</a:t>
            </a:r>
            <a:r>
              <a:rPr lang="en-US" altLang="en-US" sz="2800" b="1" dirty="0" smtClean="0">
                <a:solidFill>
                  <a:srgbClr val="151001"/>
                </a:solidFill>
                <a:latin typeface="华文楷体" pitchFamily="2" charset="-122"/>
                <a:ea typeface="华文楷体" pitchFamily="2" charset="-122"/>
              </a:rPr>
              <a:t>2013</a:t>
            </a:r>
            <a:r>
              <a:rPr lang="zh-CN" altLang="en-US" sz="2800" b="1" dirty="0" smtClean="0">
                <a:solidFill>
                  <a:srgbClr val="151001"/>
                </a:solidFill>
                <a:latin typeface="华文楷体" pitchFamily="2" charset="-122"/>
                <a:ea typeface="华文楷体" pitchFamily="2" charset="-122"/>
              </a:rPr>
              <a:t>年</a:t>
            </a:r>
            <a:r>
              <a:rPr lang="en-US" altLang="en-US" sz="2800" b="1" dirty="0" smtClean="0">
                <a:solidFill>
                  <a:srgbClr val="151001"/>
                </a:solidFill>
                <a:latin typeface="华文楷体" pitchFamily="2" charset="-122"/>
                <a:ea typeface="华文楷体" pitchFamily="2" charset="-122"/>
              </a:rPr>
              <a:t>1</a:t>
            </a:r>
            <a:r>
              <a:rPr lang="zh-CN" altLang="en-US" sz="2800" b="1" dirty="0" smtClean="0">
                <a:solidFill>
                  <a:srgbClr val="151001"/>
                </a:solidFill>
                <a:latin typeface="华文楷体" pitchFamily="2" charset="-122"/>
                <a:ea typeface="华文楷体" pitchFamily="2" charset="-122"/>
              </a:rPr>
              <a:t>月</a:t>
            </a:r>
            <a:r>
              <a:rPr lang="en-US" altLang="en-US" sz="2800" b="1" dirty="0" smtClean="0">
                <a:solidFill>
                  <a:srgbClr val="151001"/>
                </a:solidFill>
                <a:latin typeface="华文楷体" pitchFamily="2" charset="-122"/>
                <a:ea typeface="华文楷体" pitchFamily="2" charset="-122"/>
              </a:rPr>
              <a:t>31</a:t>
            </a:r>
            <a:r>
              <a:rPr lang="zh-CN" altLang="en-US" sz="2800" b="1" dirty="0" smtClean="0">
                <a:solidFill>
                  <a:srgbClr val="151001"/>
                </a:solidFill>
                <a:latin typeface="华文楷体" pitchFamily="2" charset="-122"/>
                <a:ea typeface="华文楷体" pitchFamily="2" charset="-122"/>
              </a:rPr>
              <a:t>日以前）；</a:t>
            </a:r>
          </a:p>
          <a:p>
            <a:pPr>
              <a:lnSpc>
                <a:spcPts val="4500"/>
              </a:lnSpc>
              <a:buNone/>
            </a:pPr>
            <a:r>
              <a:rPr lang="en-US" altLang="en-US" sz="2800" b="1" dirty="0" smtClean="0">
                <a:solidFill>
                  <a:srgbClr val="151001"/>
                </a:solidFill>
                <a:latin typeface="华文楷体" pitchFamily="2" charset="-122"/>
                <a:ea typeface="华文楷体" pitchFamily="2" charset="-122"/>
              </a:rPr>
              <a:t> 12</a:t>
            </a:r>
            <a:r>
              <a:rPr lang="zh-CN" altLang="en-US" sz="2800" b="1" dirty="0" smtClean="0">
                <a:solidFill>
                  <a:srgbClr val="151001"/>
                </a:solidFill>
                <a:latin typeface="华文楷体" pitchFamily="2" charset="-122"/>
                <a:ea typeface="华文楷体" pitchFamily="2" charset="-122"/>
              </a:rPr>
              <a:t>、科普作品出版时间在</a:t>
            </a:r>
            <a:r>
              <a:rPr lang="en-US" altLang="en-US" sz="2800" b="1" dirty="0" smtClean="0">
                <a:solidFill>
                  <a:srgbClr val="151001"/>
                </a:solidFill>
                <a:latin typeface="华文楷体" pitchFamily="2" charset="-122"/>
                <a:ea typeface="华文楷体" pitchFamily="2" charset="-122"/>
              </a:rPr>
              <a:t>2000</a:t>
            </a:r>
            <a:r>
              <a:rPr lang="zh-CN" altLang="en-US" sz="2800" b="1" dirty="0" smtClean="0">
                <a:solidFill>
                  <a:srgbClr val="151001"/>
                </a:solidFill>
                <a:latin typeface="华文楷体" pitchFamily="2" charset="-122"/>
                <a:ea typeface="华文楷体" pitchFamily="2" charset="-122"/>
              </a:rPr>
              <a:t>年以前的；</a:t>
            </a:r>
          </a:p>
          <a:p>
            <a:pPr>
              <a:lnSpc>
                <a:spcPts val="4500"/>
              </a:lnSpc>
              <a:buNone/>
            </a:pPr>
            <a:r>
              <a:rPr lang="en-US" altLang="en-US" sz="2800" b="1" dirty="0" smtClean="0">
                <a:solidFill>
                  <a:srgbClr val="151001"/>
                </a:solidFill>
                <a:latin typeface="华文楷体" pitchFamily="2" charset="-122"/>
                <a:ea typeface="华文楷体" pitchFamily="2" charset="-122"/>
              </a:rPr>
              <a:t> 13</a:t>
            </a:r>
            <a:r>
              <a:rPr lang="zh-CN" altLang="en-US" sz="2800" b="1" dirty="0" smtClean="0">
                <a:solidFill>
                  <a:srgbClr val="151001"/>
                </a:solidFill>
                <a:latin typeface="华文楷体" pitchFamily="2" charset="-122"/>
                <a:ea typeface="华文楷体" pitchFamily="2" charset="-122"/>
              </a:rPr>
              <a:t>、工人、农民类项目未提交证明其身份证明的；</a:t>
            </a:r>
          </a:p>
          <a:p>
            <a:pPr eaLnBrk="1" hangingPunct="1">
              <a:buFontTx/>
              <a:buNone/>
            </a:pPr>
            <a:endParaRPr lang="zh-CN" altLang="en-US" dirty="0" smtClean="0">
              <a:ea typeface="宋体" charset="-122"/>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85786" y="620688"/>
            <a:ext cx="7786742" cy="5880146"/>
          </a:xfrm>
        </p:spPr>
        <p:txBody>
          <a:bodyPr/>
          <a:lstStyle/>
          <a:p>
            <a:pPr>
              <a:lnSpc>
                <a:spcPts val="4500"/>
              </a:lnSpc>
              <a:buNone/>
            </a:pPr>
            <a:r>
              <a:rPr lang="en-US" altLang="en-US" sz="2800" b="1" dirty="0" smtClean="0">
                <a:solidFill>
                  <a:srgbClr val="151001"/>
                </a:solidFill>
                <a:latin typeface="华文楷体" pitchFamily="2" charset="-122"/>
                <a:ea typeface="华文楷体" pitchFamily="2" charset="-122"/>
              </a:rPr>
              <a:t> 14</a:t>
            </a:r>
            <a:r>
              <a:rPr lang="zh-CN" altLang="en-US" sz="2800" b="1" dirty="0" smtClean="0">
                <a:solidFill>
                  <a:srgbClr val="151001"/>
                </a:solidFill>
                <a:latin typeface="华文楷体" pitchFamily="2" charset="-122"/>
                <a:ea typeface="华文楷体" pitchFamily="2" charset="-122"/>
              </a:rPr>
              <a:t>、曾经在本市科技进步奖“工人农民技术创新”评审组获奖的完成人，再次在该评审组申报项目的；</a:t>
            </a:r>
          </a:p>
          <a:p>
            <a:pPr>
              <a:lnSpc>
                <a:spcPts val="4500"/>
              </a:lnSpc>
              <a:buNone/>
            </a:pPr>
            <a:r>
              <a:rPr lang="en-US" altLang="en-US" sz="2800" b="1" dirty="0" smtClean="0">
                <a:solidFill>
                  <a:srgbClr val="151001"/>
                </a:solidFill>
                <a:latin typeface="华文楷体" pitchFamily="2" charset="-122"/>
                <a:ea typeface="华文楷体" pitchFamily="2" charset="-122"/>
              </a:rPr>
              <a:t> 15</a:t>
            </a:r>
            <a:r>
              <a:rPr lang="zh-CN" altLang="en-US" sz="2800" b="1" dirty="0" smtClean="0">
                <a:solidFill>
                  <a:srgbClr val="151001"/>
                </a:solidFill>
                <a:latin typeface="华文楷体" pitchFamily="2" charset="-122"/>
                <a:ea typeface="华文楷体" pitchFamily="2" charset="-122"/>
              </a:rPr>
              <a:t>、曾经在本市科技进步奖“科学技术普及”评审组“科普人才”类获奖的完成人，再次在该评审组申报“科普人才”类项目的；</a:t>
            </a:r>
          </a:p>
          <a:p>
            <a:pPr>
              <a:lnSpc>
                <a:spcPts val="4500"/>
              </a:lnSpc>
              <a:buNone/>
            </a:pPr>
            <a:r>
              <a:rPr lang="en-US" altLang="en-US" sz="2800" b="1" dirty="0" smtClean="0">
                <a:solidFill>
                  <a:srgbClr val="151001"/>
                </a:solidFill>
                <a:latin typeface="华文楷体" pitchFamily="2" charset="-122"/>
                <a:ea typeface="华文楷体" pitchFamily="2" charset="-122"/>
              </a:rPr>
              <a:t> 16</a:t>
            </a:r>
            <a:r>
              <a:rPr lang="zh-CN" altLang="en-US" sz="2800" b="1" dirty="0" smtClean="0">
                <a:solidFill>
                  <a:srgbClr val="151001"/>
                </a:solidFill>
                <a:latin typeface="华文楷体" pitchFamily="2" charset="-122"/>
                <a:ea typeface="华文楷体" pitchFamily="2" charset="-122"/>
              </a:rPr>
              <a:t>、电子版材料与书面材料不一致的；</a:t>
            </a:r>
          </a:p>
          <a:p>
            <a:pPr>
              <a:lnSpc>
                <a:spcPts val="4500"/>
              </a:lnSpc>
              <a:buNone/>
            </a:pPr>
            <a:r>
              <a:rPr lang="en-US" altLang="en-US" sz="2800" b="1" dirty="0" smtClean="0">
                <a:solidFill>
                  <a:srgbClr val="151001"/>
                </a:solidFill>
                <a:latin typeface="华文楷体" pitchFamily="2" charset="-122"/>
                <a:ea typeface="华文楷体" pitchFamily="2" charset="-122"/>
              </a:rPr>
              <a:t> 17</a:t>
            </a:r>
            <a:r>
              <a:rPr lang="zh-CN" altLang="en-US" sz="2800" b="1" dirty="0" smtClean="0">
                <a:solidFill>
                  <a:srgbClr val="151001"/>
                </a:solidFill>
                <a:latin typeface="华文楷体" pitchFamily="2" charset="-122"/>
                <a:ea typeface="华文楷体" pitchFamily="2" charset="-122"/>
              </a:rPr>
              <a:t>、经济效益未盖财务章的；</a:t>
            </a:r>
          </a:p>
          <a:p>
            <a:pPr>
              <a:lnSpc>
                <a:spcPts val="4500"/>
              </a:lnSpc>
              <a:buNone/>
            </a:pPr>
            <a:r>
              <a:rPr lang="en-US" altLang="en-US" sz="2800" b="1" dirty="0" smtClean="0">
                <a:solidFill>
                  <a:srgbClr val="151001"/>
                </a:solidFill>
                <a:latin typeface="华文楷体" pitchFamily="2" charset="-122"/>
                <a:ea typeface="华文楷体" pitchFamily="2" charset="-122"/>
              </a:rPr>
              <a:t> 18</a:t>
            </a:r>
            <a:r>
              <a:rPr lang="zh-CN" altLang="en-US" sz="2800" b="1" dirty="0" smtClean="0">
                <a:solidFill>
                  <a:srgbClr val="151001"/>
                </a:solidFill>
                <a:latin typeface="华文楷体" pitchFamily="2" charset="-122"/>
                <a:ea typeface="华文楷体" pitchFamily="2" charset="-122"/>
              </a:rPr>
              <a:t>、应用证明无原件</a:t>
            </a:r>
            <a:r>
              <a:rPr lang="zh-CN" altLang="en-US" sz="2800" b="1" dirty="0" smtClean="0">
                <a:solidFill>
                  <a:srgbClr val="151001"/>
                </a:solidFill>
                <a:latin typeface="华文楷体" pitchFamily="2" charset="-122"/>
                <a:ea typeface="华文楷体" pitchFamily="2" charset="-122"/>
              </a:rPr>
              <a:t>的。</a:t>
            </a:r>
            <a:endParaRPr lang="zh-CN" altLang="en-US" sz="2800" b="1" dirty="0" smtClean="0">
              <a:solidFill>
                <a:srgbClr val="151001"/>
              </a:solidFill>
              <a:latin typeface="华文楷体" pitchFamily="2" charset="-122"/>
              <a:ea typeface="华文楷体" pitchFamily="2" charset="-122"/>
            </a:endParaRPr>
          </a:p>
          <a:p>
            <a:endParaRPr lang="zh-CN" alt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WordArt 4"/>
          <p:cNvSpPr>
            <a:spLocks noChangeArrowheads="1" noChangeShapeType="1" noTextEdit="1"/>
          </p:cNvSpPr>
          <p:nvPr/>
        </p:nvSpPr>
        <p:spPr bwMode="auto">
          <a:xfrm>
            <a:off x="2771800" y="2348880"/>
            <a:ext cx="3533775" cy="1028700"/>
          </a:xfrm>
          <a:prstGeom prst="rect">
            <a:avLst/>
          </a:prstGeom>
        </p:spPr>
        <p:txBody>
          <a:bodyPr wrap="none" fromWordArt="1">
            <a:prstTxWarp prst="textPlain">
              <a:avLst>
                <a:gd name="adj" fmla="val 50000"/>
              </a:avLst>
            </a:prstTxWarp>
          </a:bodyPr>
          <a:lstStyle/>
          <a:p>
            <a:pPr algn="ctr"/>
            <a:r>
              <a:rPr lang="zh-CN" altLang="en-US" sz="4000" b="1" kern="10" dirty="0">
                <a:ln w="12700">
                  <a:solidFill>
                    <a:srgbClr val="EAEAEA"/>
                  </a:solidFill>
                  <a:round/>
                  <a:headEnd/>
                  <a:tailEnd/>
                </a:ln>
                <a:solidFill>
                  <a:srgbClr val="151001"/>
                </a:solidFill>
                <a:effectLst>
                  <a:outerShdw dist="35921" dir="2700000" sy="50000" kx="2115830" algn="bl" rotWithShape="0">
                    <a:srgbClr val="C0C0C0">
                      <a:alpha val="79999"/>
                    </a:srgbClr>
                  </a:outerShdw>
                </a:effectLst>
                <a:latin typeface="华文新魏"/>
                <a:ea typeface="华文新魏"/>
              </a:rPr>
              <a:t>谢谢各位！</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主题4">
  <a:themeElements>
    <a:clrScheme name="Office 主题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Office 主题">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Office 主题 1">
        <a:dk1>
          <a:srgbClr val="9900CC"/>
        </a:dk1>
        <a:lt1>
          <a:srgbClr val="FFFFCC"/>
        </a:lt1>
        <a:dk2>
          <a:srgbClr val="000000"/>
        </a:dk2>
        <a:lt2>
          <a:srgbClr val="FFFFFF"/>
        </a:lt2>
        <a:accent1>
          <a:srgbClr val="666699"/>
        </a:accent1>
        <a:accent2>
          <a:srgbClr val="660066"/>
        </a:accent2>
        <a:accent3>
          <a:srgbClr val="AAAAAA"/>
        </a:accent3>
        <a:accent4>
          <a:srgbClr val="DADAAE"/>
        </a:accent4>
        <a:accent5>
          <a:srgbClr val="B8B8CA"/>
        </a:accent5>
        <a:accent6>
          <a:srgbClr val="5C005C"/>
        </a:accent6>
        <a:hlink>
          <a:srgbClr val="CC0000"/>
        </a:hlink>
        <a:folHlink>
          <a:srgbClr val="A50021"/>
        </a:folHlink>
      </a:clrScheme>
      <a:clrMap bg1="dk2" tx1="lt1" bg2="dk1" tx2="lt2" accent1="accent1" accent2="accent2" accent3="accent3" accent4="accent4" accent5="accent5" accent6="accent6" hlink="hlink" folHlink="folHlink"/>
    </a:extraClrScheme>
    <a:extraClrScheme>
      <a:clrScheme name="Office 主题 2">
        <a:dk1>
          <a:srgbClr val="990033"/>
        </a:dk1>
        <a:lt1>
          <a:srgbClr val="FFFFFF"/>
        </a:lt1>
        <a:dk2>
          <a:srgbClr val="000000"/>
        </a:dk2>
        <a:lt2>
          <a:srgbClr val="FFFFFF"/>
        </a:lt2>
        <a:accent1>
          <a:srgbClr val="FF3300"/>
        </a:accent1>
        <a:accent2>
          <a:srgbClr val="FF9900"/>
        </a:accent2>
        <a:accent3>
          <a:srgbClr val="AAAAAA"/>
        </a:accent3>
        <a:accent4>
          <a:srgbClr val="DADADA"/>
        </a:accent4>
        <a:accent5>
          <a:srgbClr val="FFADAA"/>
        </a:accent5>
        <a:accent6>
          <a:srgbClr val="E78A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Office 主题 3">
        <a:dk1>
          <a:srgbClr val="CCCCFF"/>
        </a:dk1>
        <a:lt1>
          <a:srgbClr val="FFFFCC"/>
        </a:lt1>
        <a:dk2>
          <a:srgbClr val="000000"/>
        </a:dk2>
        <a:lt2>
          <a:srgbClr val="FFFFFF"/>
        </a:lt2>
        <a:accent1>
          <a:srgbClr val="9999FF"/>
        </a:accent1>
        <a:accent2>
          <a:srgbClr val="33CCCC"/>
        </a:accent2>
        <a:accent3>
          <a:srgbClr val="AAAAAA"/>
        </a:accent3>
        <a:accent4>
          <a:srgbClr val="DADAAE"/>
        </a:accent4>
        <a:accent5>
          <a:srgbClr val="CACAFF"/>
        </a:accent5>
        <a:accent6>
          <a:srgbClr val="2DB9B9"/>
        </a:accent6>
        <a:hlink>
          <a:srgbClr val="66FFFF"/>
        </a:hlink>
        <a:folHlink>
          <a:srgbClr val="660066"/>
        </a:folHlink>
      </a:clrScheme>
      <a:clrMap bg1="dk2" tx1="lt1" bg2="dk1" tx2="lt2" accent1="accent1" accent2="accent2" accent3="accent3" accent4="accent4" accent5="accent5" accent6="accent6" hlink="hlink" folHlink="folHlink"/>
    </a:extraClrScheme>
    <a:extraClrScheme>
      <a:clrScheme name="Office 主题 4">
        <a:dk1>
          <a:srgbClr val="000000"/>
        </a:dk1>
        <a:lt1>
          <a:srgbClr val="F8F8F8"/>
        </a:lt1>
        <a:dk2>
          <a:srgbClr val="800000"/>
        </a:dk2>
        <a:lt2>
          <a:srgbClr val="FFFFFF"/>
        </a:lt2>
        <a:accent1>
          <a:srgbClr val="FF3300"/>
        </a:accent1>
        <a:accent2>
          <a:srgbClr val="FF5050"/>
        </a:accent2>
        <a:accent3>
          <a:srgbClr val="C0AAAA"/>
        </a:accent3>
        <a:accent4>
          <a:srgbClr val="D4D4D4"/>
        </a:accent4>
        <a:accent5>
          <a:srgbClr val="FFADAA"/>
        </a:accent5>
        <a:accent6>
          <a:srgbClr val="E74848"/>
        </a:accent6>
        <a:hlink>
          <a:srgbClr val="FF9999"/>
        </a:hlink>
        <a:folHlink>
          <a:srgbClr val="FF9966"/>
        </a:folHlink>
      </a:clrScheme>
      <a:clrMap bg1="dk2" tx1="lt1" bg2="dk1" tx2="lt2" accent1="accent1" accent2="accent2" accent3="accent3" accent4="accent4" accent5="accent5" accent6="accent6" hlink="hlink" folHlink="folHlink"/>
    </a:extraClrScheme>
    <a:extraClrScheme>
      <a:clrScheme name="Office 主题 5">
        <a:dk1>
          <a:srgbClr val="666699"/>
        </a:dk1>
        <a:lt1>
          <a:srgbClr val="FFFFFF"/>
        </a:lt1>
        <a:dk2>
          <a:srgbClr val="000066"/>
        </a:dk2>
        <a:lt2>
          <a:srgbClr val="CCECFF"/>
        </a:lt2>
        <a:accent1>
          <a:srgbClr val="009999"/>
        </a:accent1>
        <a:accent2>
          <a:srgbClr val="0099CC"/>
        </a:accent2>
        <a:accent3>
          <a:srgbClr val="AAAAB8"/>
        </a:accent3>
        <a:accent4>
          <a:srgbClr val="DADADA"/>
        </a:accent4>
        <a:accent5>
          <a:srgbClr val="AACACA"/>
        </a:accent5>
        <a:accent6>
          <a:srgbClr val="008AB9"/>
        </a:accent6>
        <a:hlink>
          <a:srgbClr val="CC99FF"/>
        </a:hlink>
        <a:folHlink>
          <a:srgbClr val="3366CC"/>
        </a:folHlink>
      </a:clrScheme>
      <a:clrMap bg1="dk2" tx1="lt1" bg2="dk1" tx2="lt2" accent1="accent1" accent2="accent2" accent3="accent3" accent4="accent4" accent5="accent5" accent6="accent6" hlink="hlink" folHlink="folHlink"/>
    </a:extraClrScheme>
    <a:extraClrScheme>
      <a:clrScheme name="Office 主题 6">
        <a:dk1>
          <a:srgbClr val="99CC00"/>
        </a:dk1>
        <a:lt1>
          <a:srgbClr val="FFFFFF"/>
        </a:lt1>
        <a:dk2>
          <a:srgbClr val="009900"/>
        </a:dk2>
        <a:lt2>
          <a:srgbClr val="FFFF99"/>
        </a:lt2>
        <a:accent1>
          <a:srgbClr val="336600"/>
        </a:accent1>
        <a:accent2>
          <a:srgbClr val="008000"/>
        </a:accent2>
        <a:accent3>
          <a:srgbClr val="AACAAA"/>
        </a:accent3>
        <a:accent4>
          <a:srgbClr val="DADADA"/>
        </a:accent4>
        <a:accent5>
          <a:srgbClr val="ADB8AA"/>
        </a:accent5>
        <a:accent6>
          <a:srgbClr val="007300"/>
        </a:accent6>
        <a:hlink>
          <a:srgbClr val="CCCC00"/>
        </a:hlink>
        <a:folHlink>
          <a:srgbClr val="33CC33"/>
        </a:folHlink>
      </a:clrScheme>
      <a:clrMap bg1="dk2" tx1="lt1" bg2="dk1" tx2="lt2" accent1="accent1" accent2="accent2" accent3="accent3" accent4="accent4" accent5="accent5" accent6="accent6" hlink="hlink" folHlink="folHlink"/>
    </a:extraClrScheme>
    <a:extraClrScheme>
      <a:clrScheme name="Office 主题 7">
        <a:dk1>
          <a:srgbClr val="000066"/>
        </a:dk1>
        <a:lt1>
          <a:srgbClr val="E1F4FF"/>
        </a:lt1>
        <a:dk2>
          <a:srgbClr val="000066"/>
        </a:dk2>
        <a:lt2>
          <a:srgbClr val="CCCCFF"/>
        </a:lt2>
        <a:accent1>
          <a:srgbClr val="9999FF"/>
        </a:accent1>
        <a:accent2>
          <a:srgbClr val="33CCCC"/>
        </a:accent2>
        <a:accent3>
          <a:srgbClr val="EEF8FF"/>
        </a:accent3>
        <a:accent4>
          <a:srgbClr val="000056"/>
        </a:accent4>
        <a:accent5>
          <a:srgbClr val="CACAFF"/>
        </a:accent5>
        <a:accent6>
          <a:srgbClr val="2DB9B9"/>
        </a:accent6>
        <a:hlink>
          <a:srgbClr val="66FFFF"/>
        </a:hlink>
        <a:folHlink>
          <a:srgbClr val="660066"/>
        </a:folHlink>
      </a:clrScheme>
      <a:clrMap bg1="lt1" tx1="dk1" bg2="lt2" tx2="dk2" accent1="accent1" accent2="accent2" accent3="accent3" accent4="accent4" accent5="accent5" accent6="accent6" hlink="hlink" folHlink="folHlink"/>
    </a:extraClrScheme>
    <a:extraClrScheme>
      <a:clrScheme name="Office 主题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clrMap bg1="lt1" tx1="dk1" bg2="lt2" tx2="dk2" accent1="accent1" accent2="accent2" accent3="accent3" accent4="accent4" accent5="accent5" accent6="accent6" hlink="hlink" folHlink="folHlink"/>
    </a:extraClrScheme>
    <a:extraClrScheme>
      <a:clrScheme name="Office 主题 9">
        <a:dk1>
          <a:srgbClr val="000000"/>
        </a:dk1>
        <a:lt1>
          <a:srgbClr val="FFFFFF"/>
        </a:lt1>
        <a:dk2>
          <a:srgbClr val="000000"/>
        </a:dk2>
        <a:lt2>
          <a:srgbClr val="FFCC99"/>
        </a:lt2>
        <a:accent1>
          <a:srgbClr val="FF9900"/>
        </a:accent1>
        <a:accent2>
          <a:srgbClr val="FF99CC"/>
        </a:accent2>
        <a:accent3>
          <a:srgbClr val="FFFFFF"/>
        </a:accent3>
        <a:accent4>
          <a:srgbClr val="000000"/>
        </a:accent4>
        <a:accent5>
          <a:srgbClr val="FFCAAA"/>
        </a:accent5>
        <a:accent6>
          <a:srgbClr val="E78AB9"/>
        </a:accent6>
        <a:hlink>
          <a:srgbClr val="FF9999"/>
        </a:hlink>
        <a:folHlink>
          <a:srgbClr val="FFFF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8124</TotalTime>
  <Words>1892</Words>
  <Application>Microsoft Office PowerPoint</Application>
  <PresentationFormat>全屏显示(4:3)</PresentationFormat>
  <Paragraphs>202</Paragraphs>
  <Slides>53</Slides>
  <Notes>0</Notes>
  <HiddenSlides>0</HiddenSlides>
  <MMClips>0</MMClips>
  <ScaleCrop>false</ScaleCrop>
  <HeadingPairs>
    <vt:vector size="4" baseType="variant">
      <vt:variant>
        <vt:lpstr>主题</vt:lpstr>
      </vt:variant>
      <vt:variant>
        <vt:i4>1</vt:i4>
      </vt:variant>
      <vt:variant>
        <vt:lpstr>幻灯片标题</vt:lpstr>
      </vt:variant>
      <vt:variant>
        <vt:i4>53</vt:i4>
      </vt:variant>
    </vt:vector>
  </HeadingPairs>
  <TitlesOfParts>
    <vt:vector size="54" baseType="lpstr">
      <vt:lpstr>主题4</vt:lpstr>
      <vt:lpstr> 二○一五年度 上海市科学技术奖推荐工作要求   上海市科学技术奖励中心 </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2000年～2004年上海市获国家科技奖励情况</dc:title>
  <dc:creator>推荐书</dc:creator>
  <cp:lastModifiedBy>user</cp:lastModifiedBy>
  <cp:revision>266</cp:revision>
  <dcterms:created xsi:type="dcterms:W3CDTF">2005-04-08T06:06:28Z</dcterms:created>
  <dcterms:modified xsi:type="dcterms:W3CDTF">2015-04-02T05:37:40Z</dcterms:modified>
</cp:coreProperties>
</file>